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6"/>
  </p:notesMasterIdLst>
  <p:sldIdLst>
    <p:sldId id="262" r:id="rId2"/>
    <p:sldId id="257" r:id="rId3"/>
    <p:sldId id="318" r:id="rId4"/>
    <p:sldId id="282" r:id="rId5"/>
    <p:sldId id="320" r:id="rId6"/>
    <p:sldId id="319" r:id="rId7"/>
    <p:sldId id="321" r:id="rId8"/>
    <p:sldId id="322" r:id="rId9"/>
    <p:sldId id="292" r:id="rId10"/>
    <p:sldId id="323" r:id="rId11"/>
    <p:sldId id="298" r:id="rId12"/>
    <p:sldId id="325" r:id="rId13"/>
    <p:sldId id="267" r:id="rId14"/>
    <p:sldId id="326" r:id="rId15"/>
    <p:sldId id="331" r:id="rId16"/>
    <p:sldId id="328" r:id="rId17"/>
    <p:sldId id="332" r:id="rId18"/>
    <p:sldId id="334" r:id="rId19"/>
    <p:sldId id="333" r:id="rId20"/>
    <p:sldId id="335" r:id="rId21"/>
    <p:sldId id="336" r:id="rId22"/>
    <p:sldId id="338" r:id="rId23"/>
    <p:sldId id="339" r:id="rId24"/>
    <p:sldId id="342" r:id="rId25"/>
    <p:sldId id="343" r:id="rId26"/>
    <p:sldId id="288" r:id="rId27"/>
    <p:sldId id="345" r:id="rId28"/>
    <p:sldId id="315" r:id="rId29"/>
    <p:sldId id="316" r:id="rId30"/>
    <p:sldId id="347" r:id="rId31"/>
    <p:sldId id="301" r:id="rId32"/>
    <p:sldId id="348" r:id="rId33"/>
    <p:sldId id="289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B5E2"/>
    <a:srgbClr val="FFFF00"/>
    <a:srgbClr val="00FF00"/>
    <a:srgbClr val="0000FF"/>
    <a:srgbClr val="27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49" autoAdjust="0"/>
    <p:restoredTop sz="96921" autoAdjust="0"/>
  </p:normalViewPr>
  <p:slideViewPr>
    <p:cSldViewPr snapToGrid="0">
      <p:cViewPr varScale="1">
        <p:scale>
          <a:sx n="78" d="100"/>
          <a:sy n="78" d="100"/>
        </p:scale>
        <p:origin x="52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6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71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0.wmf"/><Relationship Id="rId4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9645-B27F-4BEF-AFB0-8448F3BF754F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3DEC7-7620-4300-A5C5-1A2C40A9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8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2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40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78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32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81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33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8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2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81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97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5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6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17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9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1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2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6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4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and output</a:t>
            </a:r>
          </a:p>
          <a:p>
            <a:endParaRPr lang="en-US" dirty="0" smtClean="0"/>
          </a:p>
          <a:p>
            <a:r>
              <a:rPr lang="en-US" dirty="0" err="1" smtClean="0"/>
              <a:t>criteir</a:t>
            </a:r>
            <a:r>
              <a:rPr lang="en-US" baseline="0" dirty="0" err="1" smtClean="0"/>
              <a:t>a</a:t>
            </a:r>
            <a:r>
              <a:rPr lang="en-US" baseline="0" dirty="0" smtClean="0"/>
              <a:t>  hard and soft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Explicit approach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 (topology changes, </a:t>
            </a:r>
            <a:r>
              <a:rPr lang="en-US" baseline="0" dirty="0" err="1" smtClean="0"/>
              <a:t>criteial</a:t>
            </a:r>
            <a:r>
              <a:rPr lang="en-US" baseline="0" dirty="0" smtClean="0"/>
              <a:t> of where to </a:t>
            </a:r>
            <a:r>
              <a:rPr lang="en-US" baseline="0" dirty="0" err="1" smtClean="0"/>
              <a:t>snape</a:t>
            </a:r>
            <a:r>
              <a:rPr lang="en-US" baseline="0" dirty="0" smtClean="0"/>
              <a:t>, how to guarantee the consistency)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Implicit (high level idea)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represent the curve as implicit </a:t>
            </a:r>
            <a:r>
              <a:rPr lang="en-US" baseline="0" dirty="0" err="1" smtClean="0"/>
              <a:t>representaion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Whats</a:t>
            </a:r>
            <a:r>
              <a:rPr lang="en-US" baseline="0" smtClean="0"/>
              <a:t> the 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</a:t>
            </a:r>
            <a:r>
              <a:rPr lang="en-US" baseline="0" dirty="0" err="1" smtClean="0"/>
              <a:t>fomulate</a:t>
            </a:r>
            <a:r>
              <a:rPr lang="en-US" baseline="0" dirty="0" smtClean="0"/>
              <a:t> the optimization problem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solve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and output</a:t>
            </a:r>
          </a:p>
          <a:p>
            <a:endParaRPr lang="en-US" dirty="0" smtClean="0"/>
          </a:p>
          <a:p>
            <a:r>
              <a:rPr lang="en-US" dirty="0" err="1" smtClean="0"/>
              <a:t>criteir</a:t>
            </a:r>
            <a:r>
              <a:rPr lang="en-US" baseline="0" dirty="0" err="1" smtClean="0"/>
              <a:t>a</a:t>
            </a:r>
            <a:r>
              <a:rPr lang="en-US" baseline="0" dirty="0" smtClean="0"/>
              <a:t>  hard and soft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Explicit approach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 (topology changes, </a:t>
            </a:r>
            <a:r>
              <a:rPr lang="en-US" baseline="0" dirty="0" err="1" smtClean="0"/>
              <a:t>criteial</a:t>
            </a:r>
            <a:r>
              <a:rPr lang="en-US" baseline="0" dirty="0" smtClean="0"/>
              <a:t> of where to </a:t>
            </a:r>
            <a:r>
              <a:rPr lang="en-US" baseline="0" dirty="0" err="1" smtClean="0"/>
              <a:t>snape</a:t>
            </a:r>
            <a:r>
              <a:rPr lang="en-US" baseline="0" dirty="0" smtClean="0"/>
              <a:t>, how to guarantee the consistency)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Implicit (high level idea)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represent the curve as implicit </a:t>
            </a:r>
            <a:r>
              <a:rPr lang="en-US" baseline="0" dirty="0" err="1" smtClean="0"/>
              <a:t>representaion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Whats</a:t>
            </a:r>
            <a:r>
              <a:rPr lang="en-US" baseline="0" smtClean="0"/>
              <a:t> the 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</a:t>
            </a:r>
            <a:r>
              <a:rPr lang="en-US" baseline="0" dirty="0" err="1" smtClean="0"/>
              <a:t>fomulate</a:t>
            </a:r>
            <a:r>
              <a:rPr lang="en-US" baseline="0" dirty="0" smtClean="0"/>
              <a:t> the optimization problem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solve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82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and output</a:t>
            </a:r>
          </a:p>
          <a:p>
            <a:endParaRPr lang="en-US" dirty="0" smtClean="0"/>
          </a:p>
          <a:p>
            <a:r>
              <a:rPr lang="en-US" dirty="0" err="1" smtClean="0"/>
              <a:t>criteir</a:t>
            </a:r>
            <a:r>
              <a:rPr lang="en-US" baseline="0" dirty="0" err="1" smtClean="0"/>
              <a:t>a</a:t>
            </a:r>
            <a:r>
              <a:rPr lang="en-US" baseline="0" dirty="0" smtClean="0"/>
              <a:t>  hard and soft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Explicit approach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 (topology changes, </a:t>
            </a:r>
            <a:r>
              <a:rPr lang="en-US" baseline="0" dirty="0" err="1" smtClean="0"/>
              <a:t>criteial</a:t>
            </a:r>
            <a:r>
              <a:rPr lang="en-US" baseline="0" dirty="0" smtClean="0"/>
              <a:t> of where to </a:t>
            </a:r>
            <a:r>
              <a:rPr lang="en-US" baseline="0" dirty="0" err="1" smtClean="0"/>
              <a:t>snape</a:t>
            </a:r>
            <a:r>
              <a:rPr lang="en-US" baseline="0" dirty="0" smtClean="0"/>
              <a:t>, how to guarantee the consistency)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Implicit (high level idea)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represent the curve as implicit </a:t>
            </a:r>
            <a:r>
              <a:rPr lang="en-US" baseline="0" dirty="0" err="1" smtClean="0"/>
              <a:t>representaion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Whats</a:t>
            </a:r>
            <a:r>
              <a:rPr lang="en-US" baseline="0" dirty="0" smtClean="0"/>
              <a:t> the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</a:t>
            </a:r>
            <a:r>
              <a:rPr lang="en-US" baseline="0" dirty="0" err="1" smtClean="0"/>
              <a:t>fomulate</a:t>
            </a:r>
            <a:r>
              <a:rPr lang="en-US" baseline="0" dirty="0" smtClean="0"/>
              <a:t> the optimization problem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solve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Input and output</a:t>
            </a:r>
          </a:p>
          <a:p>
            <a:endParaRPr lang="en-US" dirty="0" smtClean="0"/>
          </a:p>
          <a:p>
            <a:r>
              <a:rPr lang="en-US" dirty="0" err="1" smtClean="0"/>
              <a:t>criteir</a:t>
            </a:r>
            <a:r>
              <a:rPr lang="en-US" baseline="0" dirty="0" err="1" smtClean="0"/>
              <a:t>a</a:t>
            </a:r>
            <a:r>
              <a:rPr lang="en-US" baseline="0" dirty="0" smtClean="0"/>
              <a:t>  hard and soft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Explicit approach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Challenges  (topology changes, </a:t>
            </a:r>
            <a:r>
              <a:rPr lang="en-US" baseline="0" dirty="0" err="1" smtClean="0"/>
              <a:t>criteial</a:t>
            </a:r>
            <a:r>
              <a:rPr lang="en-US" baseline="0" dirty="0" smtClean="0"/>
              <a:t> of where to </a:t>
            </a:r>
            <a:r>
              <a:rPr lang="en-US" baseline="0" dirty="0" err="1" smtClean="0"/>
              <a:t>snape</a:t>
            </a:r>
            <a:r>
              <a:rPr lang="en-US" baseline="0" dirty="0" smtClean="0"/>
              <a:t>, how to guarantee the consistency)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Implicit (high level idea)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represent the curve as implicit </a:t>
            </a:r>
            <a:r>
              <a:rPr lang="en-US" baseline="0" dirty="0" err="1" smtClean="0"/>
              <a:t>representaion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Whats</a:t>
            </a:r>
            <a:r>
              <a:rPr lang="en-US" baseline="0" dirty="0" smtClean="0"/>
              <a:t> the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</a:t>
            </a:r>
            <a:r>
              <a:rPr lang="en-US" baseline="0" dirty="0" err="1" smtClean="0"/>
              <a:t>fomulate</a:t>
            </a:r>
            <a:r>
              <a:rPr lang="en-US" baseline="0" dirty="0" smtClean="0"/>
              <a:t> the optimization problem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How to solve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0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6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3393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5245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425450"/>
            <a:ext cx="281940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425450"/>
            <a:ext cx="825500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581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5"/>
            <a:ext cx="12192000" cy="6860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307" y="316534"/>
            <a:ext cx="11694436" cy="170396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29" y="2298276"/>
            <a:ext cx="11704014" cy="760139"/>
          </a:xfrm>
        </p:spPr>
        <p:txBody>
          <a:bodyPr anchor="t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64" y="4864984"/>
            <a:ext cx="6605369" cy="224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4" y="4554443"/>
            <a:ext cx="2865120" cy="2303557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6729" y="3336193"/>
            <a:ext cx="9997134" cy="20204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0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5"/>
            <a:ext cx="12192000" cy="6860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307" y="316534"/>
            <a:ext cx="11694436" cy="170396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29" y="2298276"/>
            <a:ext cx="11704014" cy="760139"/>
          </a:xfrm>
        </p:spPr>
        <p:txBody>
          <a:bodyPr anchor="t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64" y="4864984"/>
            <a:ext cx="6605369" cy="224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6729" y="3336193"/>
            <a:ext cx="9997134" cy="20204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05700" y="3914283"/>
            <a:ext cx="4374904" cy="2644828"/>
          </a:xfr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8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3426" y="2356117"/>
            <a:ext cx="6076950" cy="1396155"/>
          </a:xfrm>
        </p:spPr>
        <p:txBody>
          <a:bodyPr anchor="b">
            <a:normAutofit/>
          </a:bodyPr>
          <a:lstStyle>
            <a:lvl1pPr algn="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733426" y="3872489"/>
            <a:ext cx="6076950" cy="1404361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 rot="10800000">
            <a:off x="0" y="-18555"/>
            <a:ext cx="12192000" cy="11553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0800000">
            <a:off x="0" y="409575"/>
            <a:ext cx="12192000" cy="727262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245898" y="2040058"/>
            <a:ext cx="3664862" cy="3664862"/>
          </a:xfrm>
          <a:ln w="57150">
            <a:solidFill>
              <a:schemeClr val="accent2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3" y="-115117"/>
            <a:ext cx="3486113" cy="1185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48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9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5541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553" y="1905000"/>
            <a:ext cx="5507567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317" y="1905000"/>
            <a:ext cx="550968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9976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430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260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6702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85055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67951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25450"/>
            <a:ext cx="8940800" cy="1219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US" altLang="zh-CN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1778" y="1654327"/>
            <a:ext cx="1122044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/>
        </p:nvSpPr>
        <p:spPr bwMode="auto">
          <a:xfrm>
            <a:off x="508000" y="1600200"/>
            <a:ext cx="1117600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>
            <a:off x="0" y="6142892"/>
            <a:ext cx="12192000" cy="71510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142892"/>
            <a:ext cx="12192000" cy="715108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95"/>
          <a:stretch/>
        </p:blipFill>
        <p:spPr>
          <a:xfrm>
            <a:off x="33356" y="6282834"/>
            <a:ext cx="684194" cy="547294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5" r:id="rId13"/>
    <p:sldLayoutId id="2147483653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16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9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19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43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wmf"/><Relationship Id="rId11" Type="http://schemas.openxmlformats.org/officeDocument/2006/relationships/image" Target="../media/image59.pn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4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3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7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6.wmf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6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wmf"/><Relationship Id="rId11" Type="http://schemas.openxmlformats.org/officeDocument/2006/relationships/image" Target="../media/image78.png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77.png"/><Relationship Id="rId4" Type="http://schemas.openxmlformats.org/officeDocument/2006/relationships/image" Target="../media/image68.wmf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79.png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70.wmf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image" Target="../media/image76.png"/><Relationship Id="rId10" Type="http://schemas.openxmlformats.org/officeDocument/2006/relationships/image" Target="../media/image72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7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4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Repairing Inconsistent Curve Networks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Non-parallel </a:t>
            </a:r>
            <a:r>
              <a:rPr lang="en-US" dirty="0"/>
              <a:t>Cross-sections 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Z. Y. </a:t>
            </a:r>
            <a:r>
              <a:rPr lang="en-US" dirty="0" smtClean="0"/>
              <a:t>Huang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M. </a:t>
            </a:r>
            <a:r>
              <a:rPr lang="en-US" dirty="0" smtClean="0"/>
              <a:t>Holloway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N. </a:t>
            </a:r>
            <a:r>
              <a:rPr lang="en-US" dirty="0" smtClean="0"/>
              <a:t>Carr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/>
              <a:t>T. </a:t>
            </a:r>
            <a:r>
              <a:rPr lang="en-US" dirty="0" smtClean="0"/>
              <a:t>Ju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1 </a:t>
            </a:r>
            <a:r>
              <a:rPr lang="en-US" dirty="0"/>
              <a:t>Washington University in St. Louis, USA </a:t>
            </a:r>
            <a:endParaRPr lang="en-US" dirty="0" smtClean="0"/>
          </a:p>
          <a:p>
            <a:r>
              <a:rPr lang="en-US" baseline="30000" dirty="0" smtClean="0"/>
              <a:t>2 </a:t>
            </a:r>
            <a:r>
              <a:rPr lang="en-US" dirty="0"/>
              <a:t>Adobe Inc., USA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98" y="1645972"/>
            <a:ext cx="11220449" cy="4648200"/>
          </a:xfrm>
        </p:spPr>
        <p:txBody>
          <a:bodyPr/>
          <a:lstStyle/>
          <a:p>
            <a:r>
              <a:rPr lang="en-US" altLang="zh-CN" dirty="0" smtClean="0"/>
              <a:t>Geometric deformation of the curve network on each plane</a:t>
            </a:r>
          </a:p>
          <a:p>
            <a:r>
              <a:rPr lang="en-US" altLang="zh-CN" dirty="0" smtClean="0"/>
              <a:t>Difficult to enforce consistency</a:t>
            </a:r>
          </a:p>
          <a:p>
            <a:pPr lvl="1"/>
            <a:r>
              <a:rPr lang="en-US" altLang="zh-CN" dirty="0" smtClean="0"/>
              <a:t>Both the number and location of intersections are unknown</a:t>
            </a:r>
          </a:p>
          <a:p>
            <a:pPr lvl="1"/>
            <a:r>
              <a:rPr lang="en-US" dirty="0" smtClean="0"/>
              <a:t>Deformation may introduce new intersections</a:t>
            </a:r>
          </a:p>
          <a:p>
            <a:r>
              <a:rPr lang="en-US" dirty="0" smtClean="0"/>
              <a:t>Cannot change curve network topology</a:t>
            </a:r>
          </a:p>
          <a:p>
            <a:pPr lvl="1"/>
            <a:r>
              <a:rPr lang="en-US" dirty="0" smtClean="0"/>
              <a:t>May result in large deformations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inpu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r="30944"/>
          <a:stretch/>
        </p:blipFill>
        <p:spPr>
          <a:xfrm rot="16200000">
            <a:off x="6630762" y="2948048"/>
            <a:ext cx="2385432" cy="408245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16504" y="2034551"/>
            <a:ext cx="4059144" cy="2886698"/>
            <a:chOff x="7616504" y="2034551"/>
            <a:chExt cx="4059144" cy="2886698"/>
          </a:xfrm>
        </p:grpSpPr>
        <p:sp>
          <p:nvSpPr>
            <p:cNvPr id="10" name="Rectangle 9"/>
            <p:cNvSpPr/>
            <p:nvPr/>
          </p:nvSpPr>
          <p:spPr>
            <a:xfrm>
              <a:off x="7616504" y="3800412"/>
              <a:ext cx="819150" cy="1120837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8435654" y="4578351"/>
              <a:ext cx="1376477" cy="342898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435654" y="2034551"/>
              <a:ext cx="1376477" cy="1762005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inpu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43" t="44406" r="31086" b="35070"/>
            <a:stretch/>
          </p:blipFill>
          <p:spPr>
            <a:xfrm rot="16200000">
              <a:off x="9472651" y="2375353"/>
              <a:ext cx="2542477" cy="18635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cxnSp>
        <p:nvCxnSpPr>
          <p:cNvPr id="17" name="Straight Connector 16"/>
          <p:cNvCxnSpPr/>
          <p:nvPr/>
        </p:nvCxnSpPr>
        <p:spPr>
          <a:xfrm flipH="1">
            <a:off x="10477500" y="2034551"/>
            <a:ext cx="431800" cy="254379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480497" y="2438400"/>
            <a:ext cx="427901" cy="1806457"/>
            <a:chOff x="10480497" y="2438400"/>
            <a:chExt cx="427901" cy="1806457"/>
          </a:xfrm>
        </p:grpSpPr>
        <p:sp>
          <p:nvSpPr>
            <p:cNvPr id="19" name="Oval 18"/>
            <p:cNvSpPr/>
            <p:nvPr/>
          </p:nvSpPr>
          <p:spPr>
            <a:xfrm>
              <a:off x="10768181" y="2438400"/>
              <a:ext cx="140217" cy="14021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0480497" y="4104640"/>
              <a:ext cx="140217" cy="14021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437981" y="2554938"/>
            <a:ext cx="470417" cy="1888442"/>
            <a:chOff x="10437981" y="2554938"/>
            <a:chExt cx="470417" cy="1888442"/>
          </a:xfrm>
        </p:grpSpPr>
        <p:sp>
          <p:nvSpPr>
            <p:cNvPr id="21" name="Cross 20"/>
            <p:cNvSpPr/>
            <p:nvPr/>
          </p:nvSpPr>
          <p:spPr>
            <a:xfrm>
              <a:off x="10743298" y="2554938"/>
              <a:ext cx="165100" cy="165100"/>
            </a:xfrm>
            <a:prstGeom prst="plus">
              <a:avLst>
                <a:gd name="adj" fmla="val 391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ross 21"/>
            <p:cNvSpPr/>
            <p:nvPr/>
          </p:nvSpPr>
          <p:spPr>
            <a:xfrm>
              <a:off x="10652872" y="2981145"/>
              <a:ext cx="165100" cy="165100"/>
            </a:xfrm>
            <a:prstGeom prst="plus">
              <a:avLst>
                <a:gd name="adj" fmla="val 391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ross 22"/>
            <p:cNvSpPr/>
            <p:nvPr/>
          </p:nvSpPr>
          <p:spPr>
            <a:xfrm>
              <a:off x="10603081" y="3259006"/>
              <a:ext cx="165100" cy="165100"/>
            </a:xfrm>
            <a:prstGeom prst="plus">
              <a:avLst>
                <a:gd name="adj" fmla="val 391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ross 23"/>
            <p:cNvSpPr/>
            <p:nvPr/>
          </p:nvSpPr>
          <p:spPr>
            <a:xfrm>
              <a:off x="10437981" y="4278280"/>
              <a:ext cx="165100" cy="165100"/>
            </a:xfrm>
            <a:prstGeom prst="plus">
              <a:avLst>
                <a:gd name="adj" fmla="val 391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32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3326524"/>
            <a:ext cx="12192000" cy="3185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98" y="1645972"/>
            <a:ext cx="11220449" cy="4648200"/>
          </a:xfrm>
        </p:spPr>
        <p:txBody>
          <a:bodyPr/>
          <a:lstStyle/>
          <a:p>
            <a:r>
              <a:rPr lang="en-US" altLang="zh-CN" dirty="0" smtClean="0"/>
              <a:t>Represent the curve network on each cross-section by an implicit function</a:t>
            </a:r>
          </a:p>
          <a:p>
            <a:r>
              <a:rPr lang="en-US" dirty="0" smtClean="0"/>
              <a:t>Modify the implicit functions</a:t>
            </a:r>
          </a:p>
          <a:p>
            <a:r>
              <a:rPr lang="en-US" dirty="0" smtClean="0"/>
              <a:t>Reconstruct the curve networks from the modified functions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142074"/>
              </p:ext>
            </p:extLst>
          </p:nvPr>
        </p:nvGraphicFramePr>
        <p:xfrm>
          <a:off x="4041460" y="5001417"/>
          <a:ext cx="1520000" cy="140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" name="Image" r:id="rId4" imgW="5828400" imgH="5383800" progId="Photoshop.Image.18">
                  <p:embed/>
                </p:oleObj>
              </mc:Choice>
              <mc:Fallback>
                <p:oleObj name="Image" r:id="rId4" imgW="5828400" imgH="53838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41460" y="5001417"/>
                        <a:ext cx="1520000" cy="1404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532848"/>
              </p:ext>
            </p:extLst>
          </p:nvPr>
        </p:nvGraphicFramePr>
        <p:xfrm>
          <a:off x="6483557" y="5007848"/>
          <a:ext cx="1520000" cy="140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" name="Image" r:id="rId6" imgW="5828400" imgH="5383800" progId="Photoshop.Image.18">
                  <p:embed/>
                </p:oleObj>
              </mc:Choice>
              <mc:Fallback>
                <p:oleObj name="Image" r:id="rId6" imgW="5828400" imgH="53838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3557" y="5007848"/>
                        <a:ext cx="1520000" cy="1404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765029"/>
              </p:ext>
            </p:extLst>
          </p:nvPr>
        </p:nvGraphicFramePr>
        <p:xfrm>
          <a:off x="4056381" y="3576944"/>
          <a:ext cx="1540207" cy="1415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" name="Image" r:id="rId8" imgW="6298200" imgH="5790240" progId="Photoshop.Image.18">
                  <p:embed/>
                </p:oleObj>
              </mc:Choice>
              <mc:Fallback>
                <p:oleObj name="Image" r:id="rId8" imgW="6298200" imgH="5790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56381" y="3576944"/>
                        <a:ext cx="1540207" cy="1415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057531"/>
              </p:ext>
            </p:extLst>
          </p:nvPr>
        </p:nvGraphicFramePr>
        <p:xfrm>
          <a:off x="6491017" y="3576370"/>
          <a:ext cx="1540207" cy="1415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" name="Image" r:id="rId10" imgW="6298200" imgH="5790240" progId="Photoshop.Image.18">
                  <p:embed/>
                </p:oleObj>
              </mc:Choice>
              <mc:Fallback>
                <p:oleObj name="Image" r:id="rId10" imgW="6298200" imgH="5790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91017" y="3576370"/>
                        <a:ext cx="1540207" cy="1415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909737"/>
              </p:ext>
            </p:extLst>
          </p:nvPr>
        </p:nvGraphicFramePr>
        <p:xfrm>
          <a:off x="9203761" y="4214919"/>
          <a:ext cx="2392494" cy="1407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" name="Image" r:id="rId12" imgW="2176200" imgH="1280160" progId="Photoshop.Image.18">
                  <p:embed/>
                </p:oleObj>
              </mc:Choice>
              <mc:Fallback>
                <p:oleObj name="Image" r:id="rId12" imgW="2176200" imgH="12801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03761" y="4214919"/>
                        <a:ext cx="2392494" cy="1407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259758"/>
              </p:ext>
            </p:extLst>
          </p:nvPr>
        </p:nvGraphicFramePr>
        <p:xfrm>
          <a:off x="406400" y="4183114"/>
          <a:ext cx="2640253" cy="149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1" name="Image" r:id="rId14" imgW="2401560" imgH="1356120" progId="Photoshop.Image.18">
                  <p:embed/>
                </p:oleObj>
              </mc:Choice>
              <mc:Fallback>
                <p:oleObj name="Image" r:id="rId14" imgW="2401560" imgH="13561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6400" y="4183114"/>
                        <a:ext cx="2640253" cy="1490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Arrow 11"/>
          <p:cNvSpPr/>
          <p:nvPr/>
        </p:nvSpPr>
        <p:spPr>
          <a:xfrm>
            <a:off x="3208797" y="4814944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786329" y="4814945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8308411" y="4814944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3326524"/>
            <a:ext cx="12192000" cy="3185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98" y="1645972"/>
            <a:ext cx="11220449" cy="4648200"/>
          </a:xfrm>
        </p:spPr>
        <p:txBody>
          <a:bodyPr/>
          <a:lstStyle/>
          <a:p>
            <a:r>
              <a:rPr lang="en-US" altLang="zh-CN" dirty="0" smtClean="0"/>
              <a:t>Easy to enforce consistency</a:t>
            </a:r>
          </a:p>
          <a:p>
            <a:pPr lvl="1"/>
            <a:r>
              <a:rPr lang="en-US" dirty="0" smtClean="0"/>
              <a:t>As </a:t>
            </a:r>
            <a:r>
              <a:rPr lang="en-US" dirty="0" smtClean="0">
                <a:solidFill>
                  <a:srgbClr val="27B0D0"/>
                </a:solidFill>
              </a:rPr>
              <a:t>inequality constraints </a:t>
            </a:r>
            <a:r>
              <a:rPr lang="en-US" dirty="0" smtClean="0"/>
              <a:t>on the implicit functions</a:t>
            </a:r>
          </a:p>
          <a:p>
            <a:r>
              <a:rPr lang="en-US" dirty="0" smtClean="0"/>
              <a:t>Flexible in topological changes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34989"/>
              </p:ext>
            </p:extLst>
          </p:nvPr>
        </p:nvGraphicFramePr>
        <p:xfrm>
          <a:off x="4041460" y="5001417"/>
          <a:ext cx="1520000" cy="140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0" name="Image" r:id="rId4" imgW="5828400" imgH="5383800" progId="Photoshop.Image.18">
                  <p:embed/>
                </p:oleObj>
              </mc:Choice>
              <mc:Fallback>
                <p:oleObj name="Image" r:id="rId4" imgW="5828400" imgH="53838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41460" y="5001417"/>
                        <a:ext cx="1520000" cy="1404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789539"/>
              </p:ext>
            </p:extLst>
          </p:nvPr>
        </p:nvGraphicFramePr>
        <p:xfrm>
          <a:off x="6483557" y="5007848"/>
          <a:ext cx="1520000" cy="140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" name="Image" r:id="rId6" imgW="5828400" imgH="5383800" progId="Photoshop.Image.18">
                  <p:embed/>
                </p:oleObj>
              </mc:Choice>
              <mc:Fallback>
                <p:oleObj name="Image" r:id="rId6" imgW="5828400" imgH="53838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3557" y="5007848"/>
                        <a:ext cx="1520000" cy="1404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631538"/>
              </p:ext>
            </p:extLst>
          </p:nvPr>
        </p:nvGraphicFramePr>
        <p:xfrm>
          <a:off x="4056381" y="3576944"/>
          <a:ext cx="1540207" cy="1415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" name="Image" r:id="rId8" imgW="6298200" imgH="5790240" progId="Photoshop.Image.18">
                  <p:embed/>
                </p:oleObj>
              </mc:Choice>
              <mc:Fallback>
                <p:oleObj name="Image" r:id="rId8" imgW="6298200" imgH="5790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56381" y="3576944"/>
                        <a:ext cx="1540207" cy="1415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03389"/>
              </p:ext>
            </p:extLst>
          </p:nvPr>
        </p:nvGraphicFramePr>
        <p:xfrm>
          <a:off x="6491017" y="3576370"/>
          <a:ext cx="1540207" cy="1415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3" name="Image" r:id="rId10" imgW="6298200" imgH="5790240" progId="Photoshop.Image.18">
                  <p:embed/>
                </p:oleObj>
              </mc:Choice>
              <mc:Fallback>
                <p:oleObj name="Image" r:id="rId10" imgW="6298200" imgH="5790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91017" y="3576370"/>
                        <a:ext cx="1540207" cy="1415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785401"/>
              </p:ext>
            </p:extLst>
          </p:nvPr>
        </p:nvGraphicFramePr>
        <p:xfrm>
          <a:off x="9203761" y="4214919"/>
          <a:ext cx="2392494" cy="1407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4" name="Image" r:id="rId12" imgW="2176200" imgH="1280160" progId="Photoshop.Image.18">
                  <p:embed/>
                </p:oleObj>
              </mc:Choice>
              <mc:Fallback>
                <p:oleObj name="Image" r:id="rId12" imgW="2176200" imgH="12801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03761" y="4214919"/>
                        <a:ext cx="2392494" cy="1407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726502"/>
              </p:ext>
            </p:extLst>
          </p:nvPr>
        </p:nvGraphicFramePr>
        <p:xfrm>
          <a:off x="406400" y="4183114"/>
          <a:ext cx="2640253" cy="149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5" name="Image" r:id="rId14" imgW="2401560" imgH="1356120" progId="Photoshop.Image.18">
                  <p:embed/>
                </p:oleObj>
              </mc:Choice>
              <mc:Fallback>
                <p:oleObj name="Image" r:id="rId14" imgW="2401560" imgH="13561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6400" y="4183114"/>
                        <a:ext cx="2640253" cy="1490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ight Arrow 21"/>
          <p:cNvSpPr/>
          <p:nvPr/>
        </p:nvSpPr>
        <p:spPr>
          <a:xfrm>
            <a:off x="3208797" y="4814944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786329" y="4814945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8308411" y="4814944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</a:t>
            </a: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502146" y="2374475"/>
            <a:ext cx="1679847" cy="1610040"/>
            <a:chOff x="6942505" y="2223654"/>
            <a:chExt cx="1512538" cy="14496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5360" y="2223654"/>
              <a:ext cx="1449683" cy="1449683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6942505" y="2277096"/>
              <a:ext cx="165514" cy="103249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8300919" y="2357772"/>
            <a:ext cx="1674993" cy="1610040"/>
            <a:chOff x="8595302" y="2223654"/>
            <a:chExt cx="1508167" cy="1449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3786" y="2223654"/>
              <a:ext cx="1449683" cy="1449683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8595302" y="2286068"/>
              <a:ext cx="165514" cy="103249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0130948" y="2374475"/>
            <a:ext cx="1678181" cy="1610039"/>
            <a:chOff x="10240857" y="2223654"/>
            <a:chExt cx="1511038" cy="14496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2212" y="2223654"/>
              <a:ext cx="1449683" cy="1449683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0240857" y="2273313"/>
              <a:ext cx="165514" cy="103249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158882" y="3979943"/>
                <a:ext cx="5109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882" y="3979943"/>
                <a:ext cx="510909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238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925177" y="3979943"/>
                <a:ext cx="5180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5177" y="3979943"/>
                <a:ext cx="518027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235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0801842" y="4013770"/>
                <a:ext cx="5180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842" y="4013770"/>
                <a:ext cx="518027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352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80" y="1654327"/>
                <a:ext cx="5529704" cy="4648200"/>
              </a:xfrm>
            </p:spPr>
            <p:txBody>
              <a:bodyPr/>
              <a:lstStyle/>
              <a:p>
                <a:r>
                  <a:rPr lang="en-US" dirty="0" smtClean="0"/>
                  <a:t>Representing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-labelled plane:</a:t>
                </a:r>
                <a:r>
                  <a:rPr lang="en-US" sz="1800" dirty="0" smtClean="0"/>
                  <a:t>     [</a:t>
                </a:r>
                <a:r>
                  <a:rPr lang="en-US" sz="1800" dirty="0" err="1" smtClean="0"/>
                  <a:t>Losasso</a:t>
                </a:r>
                <a:r>
                  <a:rPr lang="en-US" sz="1800" dirty="0" smtClean="0"/>
                  <a:t> 06, Feng 10, Yuan 12, Huang 17]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Define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scalar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altLang="zh-CN" dirty="0" smtClean="0"/>
                  <a:t>Label </a:t>
                </a:r>
                <a:r>
                  <a:rPr lang="en-US" dirty="0" smtClean="0"/>
                  <a:t>as index of the function that achieves maximum value: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𝐿𝑎𝑏𝑒𝑙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altLang="zh-CN" dirty="0"/>
                  <a:t>Labelled regions are bounded by a non-manifold curve </a:t>
                </a:r>
                <a:r>
                  <a:rPr lang="en-US" altLang="zh-CN" dirty="0" smtClean="0"/>
                  <a:t>network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80" y="1654327"/>
                <a:ext cx="5529704" cy="4648200"/>
              </a:xfrm>
              <a:blipFill rotWithShape="0">
                <a:blip r:embed="rId8"/>
                <a:stretch>
                  <a:fillRect l="-2095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16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</a:t>
            </a: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76" y="4359890"/>
            <a:ext cx="1527900" cy="1530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124127" y="4985869"/>
                <a:ext cx="10151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𝐿𝑎𝑏𝑒𝑙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127" y="4985869"/>
                <a:ext cx="1015150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8339887" y="2265750"/>
            <a:ext cx="1777158" cy="1744209"/>
            <a:chOff x="8174930" y="1905001"/>
            <a:chExt cx="2460745" cy="241512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0553" y="1905001"/>
              <a:ext cx="2415122" cy="2415122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>
            <a:xfrm flipH="1" flipV="1">
              <a:off x="8174930" y="2389533"/>
              <a:ext cx="213360" cy="13309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752935" y="2953188"/>
                <a:ext cx="15046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935" y="2953188"/>
                <a:ext cx="1504643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810" r="-40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80" y="1654327"/>
                <a:ext cx="5529704" cy="4648200"/>
              </a:xfrm>
            </p:spPr>
            <p:txBody>
              <a:bodyPr/>
              <a:lstStyle/>
              <a:p>
                <a:r>
                  <a:rPr lang="en-US" dirty="0" smtClean="0"/>
                  <a:t>Representing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-labelled plane:</a:t>
                </a:r>
                <a:r>
                  <a:rPr lang="en-US" sz="1800" dirty="0" smtClean="0"/>
                  <a:t>    [</a:t>
                </a:r>
                <a:r>
                  <a:rPr lang="en-US" sz="1800" dirty="0" err="1" smtClean="0"/>
                  <a:t>Losasso</a:t>
                </a:r>
                <a:r>
                  <a:rPr lang="en-US" sz="1800" dirty="0" smtClean="0"/>
                  <a:t> 06, Feng 10, Yuan 12, Huang 17]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Define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scalar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altLang="zh-CN" dirty="0" smtClean="0"/>
                  <a:t>Label </a:t>
                </a:r>
                <a:r>
                  <a:rPr lang="en-US" dirty="0" smtClean="0"/>
                  <a:t>as index of the function that achieves maximum value: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𝐿𝑎𝑏𝑒𝑙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altLang="zh-CN" dirty="0"/>
                  <a:t>Labelled regions are bounded by a non-manifold curve </a:t>
                </a:r>
                <a:r>
                  <a:rPr lang="en-US" altLang="zh-CN" dirty="0" smtClean="0"/>
                  <a:t>network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80" y="1654327"/>
                <a:ext cx="5529704" cy="4648200"/>
              </a:xfrm>
              <a:blipFill rotWithShape="0">
                <a:blip r:embed="rId7"/>
                <a:stretch>
                  <a:fillRect l="-2095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23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</a:t>
            </a:r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</p:spPr>
            <p:txBody>
              <a:bodyPr/>
              <a:lstStyle/>
              <a:p>
                <a:r>
                  <a:rPr lang="en-US" altLang="zh-CN" dirty="0" smtClean="0"/>
                  <a:t>Define initial scalar functions as signed distance functions</a:t>
                </a:r>
              </a:p>
              <a:p>
                <a:pPr lvl="1"/>
                <a:r>
                  <a:rPr lang="en-US" altLang="zh-CN" dirty="0" smtClean="0"/>
                  <a:t>Triangulate each cross-section</a:t>
                </a:r>
              </a:p>
              <a:p>
                <a:pPr lvl="1"/>
                <a:r>
                  <a:rPr lang="en-US" dirty="0" smtClean="0"/>
                  <a:t>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for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at vertex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on plane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as signed distance to boundaries of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  <a:blipFill rotWithShape="0">
                <a:blip r:embed="rId3"/>
                <a:stretch>
                  <a:fillRect l="-1032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026897"/>
              </p:ext>
            </p:extLst>
          </p:nvPr>
        </p:nvGraphicFramePr>
        <p:xfrm>
          <a:off x="8369693" y="3402807"/>
          <a:ext cx="2946007" cy="2708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Image" r:id="rId4" imgW="6298200" imgH="5790240" progId="Photoshop.Image.18">
                  <p:embed/>
                </p:oleObj>
              </mc:Choice>
              <mc:Fallback>
                <p:oleObj name="Image" r:id="rId4" imgW="6298200" imgH="5790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69693" y="3402807"/>
                        <a:ext cx="2946007" cy="2708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612940"/>
              </p:ext>
            </p:extLst>
          </p:nvPr>
        </p:nvGraphicFramePr>
        <p:xfrm>
          <a:off x="4545860" y="3978427"/>
          <a:ext cx="2567568" cy="138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7" name="Image" r:id="rId6" imgW="14767920" imgH="7961760" progId="Photoshop.Image.18">
                  <p:embed/>
                </p:oleObj>
              </mc:Choice>
              <mc:Fallback>
                <p:oleObj name="Image" r:id="rId6" imgW="14767920" imgH="79617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45860" y="3978427"/>
                        <a:ext cx="2567568" cy="138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100192"/>
              </p:ext>
            </p:extLst>
          </p:nvPr>
        </p:nvGraphicFramePr>
        <p:xfrm>
          <a:off x="1063292" y="3978427"/>
          <a:ext cx="2572630" cy="138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8" name="Image" r:id="rId8" imgW="14679360" imgH="7898400" progId="Photoshop.Image.18">
                  <p:embed/>
                </p:oleObj>
              </mc:Choice>
              <mc:Fallback>
                <p:oleObj name="Image" r:id="rId8" imgW="14679360" imgH="78984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3292" y="3978427"/>
                        <a:ext cx="2572630" cy="138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Arrow 15"/>
          <p:cNvSpPr/>
          <p:nvPr/>
        </p:nvSpPr>
        <p:spPr>
          <a:xfrm>
            <a:off x="3819619" y="4445758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297125" y="4383513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3553" y="1654326"/>
            <a:ext cx="11220449" cy="4648200"/>
          </a:xfrm>
        </p:spPr>
        <p:txBody>
          <a:bodyPr/>
          <a:lstStyle/>
          <a:p>
            <a:r>
              <a:rPr lang="en-US" dirty="0" smtClean="0"/>
              <a:t>Given implicit functions on each cross-section</a:t>
            </a:r>
          </a:p>
          <a:p>
            <a:r>
              <a:rPr lang="en-US" dirty="0" smtClean="0"/>
              <a:t>Modify the functions so that:</a:t>
            </a:r>
          </a:p>
          <a:p>
            <a:pPr lvl="1"/>
            <a:r>
              <a:rPr lang="en-US" dirty="0" smtClean="0"/>
              <a:t>Labelling is consistent on intersection lines</a:t>
            </a:r>
          </a:p>
          <a:p>
            <a:pPr lvl="1"/>
            <a:r>
              <a:rPr lang="en-US" dirty="0" smtClean="0"/>
              <a:t>Distortion to curve networks is minimized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04987" y="2480666"/>
            <a:ext cx="4979015" cy="3538608"/>
            <a:chOff x="7792072" y="2362425"/>
            <a:chExt cx="3989764" cy="2835543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516456"/>
                </p:ext>
              </p:extLst>
            </p:nvPr>
          </p:nvGraphicFramePr>
          <p:xfrm>
            <a:off x="7792072" y="3787472"/>
            <a:ext cx="1520000" cy="14040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8" name="Image" r:id="rId4" imgW="5828400" imgH="5383800" progId="Photoshop.Image.18">
                    <p:embed/>
                  </p:oleObj>
                </mc:Choice>
                <mc:Fallback>
                  <p:oleObj name="Image" r:id="rId4" imgW="5828400" imgH="538380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792072" y="3787472"/>
                          <a:ext cx="1520000" cy="14040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7962016"/>
                </p:ext>
              </p:extLst>
            </p:nvPr>
          </p:nvGraphicFramePr>
          <p:xfrm>
            <a:off x="10234169" y="3793903"/>
            <a:ext cx="1520000" cy="14040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9" name="Image" r:id="rId6" imgW="5828400" imgH="5383800" progId="Photoshop.Image.18">
                    <p:embed/>
                  </p:oleObj>
                </mc:Choice>
                <mc:Fallback>
                  <p:oleObj name="Image" r:id="rId6" imgW="5828400" imgH="538380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234169" y="3793903"/>
                          <a:ext cx="1520000" cy="14040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1281462"/>
                </p:ext>
              </p:extLst>
            </p:nvPr>
          </p:nvGraphicFramePr>
          <p:xfrm>
            <a:off x="7806993" y="2362999"/>
            <a:ext cx="1540207" cy="1415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0" name="Image" r:id="rId8" imgW="6298200" imgH="5790240" progId="Photoshop.Image.18">
                    <p:embed/>
                  </p:oleObj>
                </mc:Choice>
                <mc:Fallback>
                  <p:oleObj name="Image" r:id="rId8" imgW="6298200" imgH="579024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806993" y="2362999"/>
                          <a:ext cx="1540207" cy="1415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3173553"/>
                </p:ext>
              </p:extLst>
            </p:nvPr>
          </p:nvGraphicFramePr>
          <p:xfrm>
            <a:off x="10241629" y="2362425"/>
            <a:ext cx="1540207" cy="1415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1" name="Image" r:id="rId10" imgW="6298200" imgH="5790240" progId="Photoshop.Image.18">
                    <p:embed/>
                  </p:oleObj>
                </mc:Choice>
                <mc:Fallback>
                  <p:oleObj name="Image" r:id="rId10" imgW="6298200" imgH="579024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241629" y="2362425"/>
                          <a:ext cx="1540207" cy="1415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ight Arrow 10"/>
            <p:cNvSpPr/>
            <p:nvPr/>
          </p:nvSpPr>
          <p:spPr>
            <a:xfrm>
              <a:off x="9536941" y="3601000"/>
              <a:ext cx="542544" cy="291963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88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Consistency constraints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78" y="1654327"/>
                <a:ext cx="9337077" cy="4648200"/>
              </a:xfrm>
            </p:spPr>
            <p:txBody>
              <a:bodyPr/>
              <a:lstStyle/>
              <a:p>
                <a:r>
                  <a:rPr lang="en-US" altLang="zh-CN" dirty="0" smtClean="0"/>
                  <a:t>Consider vertex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 on the intersection line between cross-sections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: scalar values on plane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Suppose the </a:t>
                </a:r>
                <a:r>
                  <a:rPr lang="en-US" altLang="zh-CN" dirty="0" smtClean="0"/>
                  <a:t>final </a:t>
                </a:r>
                <a:r>
                  <a:rPr lang="en-US" dirty="0" smtClean="0"/>
                  <a:t>label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 is known,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Then function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greater than any other label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lvl="1"/>
                <a:endParaRPr lang="en-US" dirty="0" smtClean="0"/>
              </a:p>
              <a:p>
                <a:endParaRPr lang="en-US" dirty="0" smtClean="0"/>
              </a:p>
              <a:p>
                <a:endParaRPr lang="en-US" sz="1800" dirty="0" smtClean="0"/>
              </a:p>
              <a:p>
                <a:r>
                  <a:rPr lang="en-US" dirty="0" smtClean="0"/>
                  <a:t>Since we don’t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we leave it as a </a:t>
                </a:r>
                <a:r>
                  <a:rPr lang="en-US" altLang="zh-CN" dirty="0" smtClean="0"/>
                  <a:t>variable.</a:t>
                </a:r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78" y="1654327"/>
                <a:ext cx="9337077" cy="4648200"/>
              </a:xfrm>
              <a:blipFill rotWithShape="0">
                <a:blip r:embed="rId3"/>
                <a:stretch>
                  <a:fillRect l="-1240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732986" y="2916620"/>
            <a:ext cx="4151586" cy="3090041"/>
            <a:chOff x="7732986" y="2916620"/>
            <a:chExt cx="4151586" cy="3090041"/>
          </a:xfrm>
        </p:grpSpPr>
        <p:sp>
          <p:nvSpPr>
            <p:cNvPr id="13" name="Parallelogram 12"/>
            <p:cNvSpPr/>
            <p:nvPr/>
          </p:nvSpPr>
          <p:spPr>
            <a:xfrm rot="5400000" flipH="1">
              <a:off x="8658313" y="4377974"/>
              <a:ext cx="1775414" cy="1481959"/>
            </a:xfrm>
            <a:prstGeom prst="parallelogram">
              <a:avLst>
                <a:gd name="adj" fmla="val 53867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7732986" y="4240924"/>
              <a:ext cx="2549648" cy="788276"/>
            </a:xfrm>
            <a:prstGeom prst="parallelogram">
              <a:avLst>
                <a:gd name="adj" fmla="val 186546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8805041" y="4240924"/>
              <a:ext cx="3079531" cy="788276"/>
            </a:xfrm>
            <a:prstGeom prst="parallelogram">
              <a:avLst>
                <a:gd name="adj" fmla="val 186546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rot="5400000" flipH="1">
              <a:off x="8489730" y="3231930"/>
              <a:ext cx="2112580" cy="1481959"/>
            </a:xfrm>
            <a:prstGeom prst="parallelogram">
              <a:avLst>
                <a:gd name="adj" fmla="val 53867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649810" y="4482331"/>
              <a:ext cx="120650" cy="1206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9758650" y="4349803"/>
                  <a:ext cx="47250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8650" y="4349803"/>
                  <a:ext cx="472502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9805365" y="3007368"/>
                  <a:ext cx="49802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5365" y="3007368"/>
                  <a:ext cx="498020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0724069" y="4139177"/>
                  <a:ext cx="518988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4069" y="4139177"/>
                  <a:ext cx="518988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77725" y="3880018"/>
                <a:ext cx="7257393" cy="12046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 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,  </m:t>
                      </m:r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25" y="3880018"/>
                <a:ext cx="7257393" cy="120462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48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Deformation energy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Deviation from input curve networks</a:t>
            </a:r>
          </a:p>
          <a:p>
            <a:pPr lvl="1"/>
            <a:r>
              <a:rPr lang="en-US" altLang="zh-CN" dirty="0" smtClean="0"/>
              <a:t>How far have the curves moved? (zero order)</a:t>
            </a:r>
          </a:p>
          <a:p>
            <a:pPr lvl="1"/>
            <a:r>
              <a:rPr lang="en-US" dirty="0" smtClean="0"/>
              <a:t>How much have the curve tangents changed? (1</a:t>
            </a:r>
            <a:r>
              <a:rPr lang="en-US" baseline="30000" dirty="0" smtClean="0"/>
              <a:t>st</a:t>
            </a:r>
            <a:r>
              <a:rPr lang="en-US" dirty="0" smtClean="0"/>
              <a:t> order)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07409" y="3364180"/>
                <a:ext cx="5132805" cy="1386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b="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409" y="3364180"/>
                <a:ext cx="5132805" cy="13861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76800" y="5703191"/>
                <a:ext cx="4090415" cy="4077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000" dirty="0" smtClean="0"/>
                  <a:t>: input function;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 smtClean="0"/>
                  <a:t>: discrete gradient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703191"/>
                <a:ext cx="4090415" cy="407740"/>
              </a:xfrm>
              <a:prstGeom prst="rect">
                <a:avLst/>
              </a:prstGeom>
              <a:blipFill rotWithShape="0">
                <a:blip r:embed="rId4"/>
                <a:stretch>
                  <a:fillRect l="-596" t="-6061" r="-74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793774" y="4386135"/>
                <a:ext cx="6150466" cy="1030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774" y="4386135"/>
                <a:ext cx="6150466" cy="103034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646811" y="3742491"/>
            <a:ext cx="1878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000" dirty="0"/>
              <a:t>(zero order)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46811" y="4615552"/>
            <a:ext cx="1749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000" dirty="0" smtClean="0"/>
              <a:t>(1</a:t>
            </a:r>
            <a:r>
              <a:rPr lang="en-US" altLang="zh-CN" sz="2000" baseline="30000" dirty="0" smtClean="0"/>
              <a:t>st</a:t>
            </a:r>
            <a:r>
              <a:rPr lang="en-US" altLang="zh-CN" sz="2000" dirty="0" smtClean="0"/>
              <a:t> order</a:t>
            </a:r>
            <a:r>
              <a:rPr lang="en-US" altLang="zh-CN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91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Mixed-Integer Programming (MIP)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</p:spPr>
            <p:txBody>
              <a:bodyPr/>
              <a:lstStyle/>
              <a:p>
                <a:r>
                  <a:rPr lang="en-US" dirty="0" smtClean="0"/>
                  <a:t>Continuous variables: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		// </a:t>
                </a:r>
                <a:r>
                  <a:rPr lang="en-US" i="1" dirty="0" smtClean="0"/>
                  <a:t>Implicit function values at all vertices</a:t>
                </a:r>
              </a:p>
              <a:p>
                <a:r>
                  <a:rPr lang="en-US" dirty="0" smtClean="0"/>
                  <a:t>Integer variables: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			// </a:t>
                </a:r>
                <a:r>
                  <a:rPr lang="en-US" i="1" dirty="0" smtClean="0"/>
                  <a:t>Labels at vertices on intersection lines </a:t>
                </a:r>
              </a:p>
              <a:p>
                <a:r>
                  <a:rPr lang="en-US" dirty="0" smtClean="0"/>
                  <a:t>Minimize: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				// </a:t>
                </a:r>
                <a:r>
                  <a:rPr lang="en-US" i="1" dirty="0" smtClean="0"/>
                  <a:t>Quadratic deformation energy</a:t>
                </a:r>
              </a:p>
              <a:p>
                <a:r>
                  <a:rPr lang="en-US" dirty="0" smtClean="0"/>
                  <a:t>Subject to: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smtClean="0"/>
                  <a:t> 		//</a:t>
                </a:r>
                <a:r>
                  <a:rPr lang="en-US" i="1" dirty="0" smtClean="0"/>
                  <a:t> Consistency constraints </a:t>
                </a:r>
                <a:endParaRPr lang="en-US" i="1" dirty="0"/>
              </a:p>
            </p:txBody>
          </p:sp>
        </mc:Choice>
        <mc:Fallback xmlns="">
          <p:sp>
            <p:nvSpPr>
              <p:cNvPr id="2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  <a:blipFill rotWithShape="0">
                <a:blip r:embed="rId3"/>
                <a:stretch>
                  <a:fillRect l="-1032" t="-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1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Image segmentation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mapmovie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10490" y="2654574"/>
            <a:ext cx="2371344" cy="2371344"/>
          </a:xfrm>
          <a:prstGeom prst="rect">
            <a:avLst/>
          </a:prstGeom>
        </p:spPr>
      </p:pic>
      <p:pic>
        <p:nvPicPr>
          <p:cNvPr id="11" name="Picture 10" descr="Screen Shot 2015-03-19 at 1.15.05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32" y="2654574"/>
            <a:ext cx="2598134" cy="2229330"/>
          </a:xfrm>
          <a:prstGeom prst="rect">
            <a:avLst/>
          </a:prstGeom>
        </p:spPr>
      </p:pic>
      <p:pic>
        <p:nvPicPr>
          <p:cNvPr id="14" name="Picture 13" descr="contour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96" y="2389336"/>
            <a:ext cx="1023478" cy="102347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pic>
        <p:nvPicPr>
          <p:cNvPr id="16" name="Picture 15" descr="contour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8" y="3257500"/>
            <a:ext cx="1023477" cy="102347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pic>
        <p:nvPicPr>
          <p:cNvPr id="18" name="Picture 17" descr="Screen Shot 2015-03-19 at 1.13.47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60" y="2654574"/>
            <a:ext cx="2702657" cy="2233105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3298300" y="3601143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8513555" y="3601143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84539" y="5559552"/>
            <a:ext cx="202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3D Image Volume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672868" y="5557636"/>
            <a:ext cx="2976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Contours on cross-sections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9518991" y="5559552"/>
            <a:ext cx="2043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Segmented shape</a:t>
            </a:r>
            <a:endParaRPr lang="en-US" sz="2000" dirty="0"/>
          </a:p>
        </p:txBody>
      </p:sp>
      <p:pic>
        <p:nvPicPr>
          <p:cNvPr id="15" name="Picture 14" descr="contour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30" y="4177733"/>
            <a:ext cx="1023477" cy="102347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2922595" y="3131751"/>
            <a:ext cx="122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Interaction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973900" y="3131751"/>
            <a:ext cx="162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Reconstruction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16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altLang="zh-CN" dirty="0" smtClean="0"/>
              <a:t>Optimization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MIPs are computationally expensive to solve</a:t>
            </a:r>
          </a:p>
          <a:p>
            <a:r>
              <a:rPr lang="en-US" dirty="0" smtClean="0"/>
              <a:t>We propose an efficient solution strategy by iteratively solving </a:t>
            </a:r>
            <a:r>
              <a:rPr lang="en-US" dirty="0" smtClean="0">
                <a:solidFill>
                  <a:srgbClr val="33B5E2"/>
                </a:solidFill>
              </a:rPr>
              <a:t>Quadratic Programming</a:t>
            </a:r>
            <a:r>
              <a:rPr lang="en-US" dirty="0" smtClean="0"/>
              <a:t>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Quadratic Programming (QP)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</p:spPr>
            <p:txBody>
              <a:bodyPr/>
              <a:lstStyle/>
              <a:p>
                <a:r>
                  <a:rPr lang="en-US" dirty="0" smtClean="0"/>
                  <a:t>For </a:t>
                </a:r>
                <a:r>
                  <a:rPr lang="en-US" dirty="0" smtClean="0">
                    <a:solidFill>
                      <a:srgbClr val="33B5E2"/>
                    </a:solidFill>
                  </a:rPr>
                  <a:t>a given set</a:t>
                </a:r>
                <a:r>
                  <a:rPr lang="en-US" dirty="0" smtClean="0"/>
                  <a:t> of labels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at each vertex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 on intersection lines:</a:t>
                </a:r>
              </a:p>
              <a:p>
                <a:pPr lvl="1"/>
                <a:r>
                  <a:rPr lang="en-US" dirty="0" smtClean="0"/>
                  <a:t>Continuous variables: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		// </a:t>
                </a:r>
                <a:r>
                  <a:rPr lang="en-US" i="1" dirty="0" smtClean="0"/>
                  <a:t>Implicit function values at all vertices</a:t>
                </a:r>
              </a:p>
              <a:p>
                <a:pPr lvl="1"/>
                <a:r>
                  <a:rPr lang="en-US" dirty="0" smtClean="0"/>
                  <a:t>Minimize: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				// </a:t>
                </a:r>
                <a:r>
                  <a:rPr lang="en-US" i="1" dirty="0" smtClean="0"/>
                  <a:t>Quadratic deformation energy</a:t>
                </a:r>
              </a:p>
              <a:p>
                <a:pPr lvl="1"/>
                <a:r>
                  <a:rPr lang="en-US" dirty="0" smtClean="0"/>
                  <a:t>Subject to: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smtClean="0"/>
                  <a:t> 		//</a:t>
                </a:r>
                <a:r>
                  <a:rPr lang="en-US" i="1" dirty="0" smtClean="0"/>
                  <a:t> Consistency constraints </a:t>
                </a:r>
                <a:endParaRPr lang="en-US" i="1" dirty="0"/>
              </a:p>
            </p:txBody>
          </p:sp>
        </mc:Choice>
        <mc:Fallback xmlns="">
          <p:sp>
            <p:nvSpPr>
              <p:cNvPr id="2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  <a:blipFill rotWithShape="0">
                <a:blip r:embed="rId3"/>
                <a:stretch>
                  <a:fillRect l="-1032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1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Optimization strategy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Start with an initial set of labels on the intersection lines </a:t>
            </a:r>
          </a:p>
          <a:p>
            <a:pPr lvl="1"/>
            <a:r>
              <a:rPr lang="en-US" dirty="0" smtClean="0"/>
              <a:t>By averaging values from multiple planes</a:t>
            </a:r>
          </a:p>
          <a:p>
            <a:r>
              <a:rPr lang="en-US" dirty="0" smtClean="0"/>
              <a:t>Solve QP</a:t>
            </a:r>
          </a:p>
          <a:p>
            <a:r>
              <a:rPr lang="en-US" dirty="0" smtClean="0"/>
              <a:t>Update labels and repeat</a:t>
            </a:r>
          </a:p>
          <a:p>
            <a:pPr lvl="1"/>
            <a:r>
              <a:rPr lang="en-US" dirty="0" smtClean="0"/>
              <a:t>Until energy no longer decreases</a:t>
            </a:r>
          </a:p>
          <a:p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0625854">
            <a:off x="4300319" y="2923479"/>
            <a:ext cx="386255" cy="663150"/>
          </a:xfrm>
          <a:prstGeom prst="curvedRightArrow">
            <a:avLst/>
          </a:prstGeom>
          <a:solidFill>
            <a:srgbClr val="33B5E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2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Updating labels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7541183" cy="4648200"/>
          </a:xfrm>
        </p:spPr>
        <p:txBody>
          <a:bodyPr/>
          <a:lstStyle/>
          <a:p>
            <a:r>
              <a:rPr lang="en-US" dirty="0" smtClean="0"/>
              <a:t>A set of labels defines a set of inequality constraints</a:t>
            </a:r>
          </a:p>
          <a:p>
            <a:pPr lvl="1"/>
            <a:r>
              <a:rPr lang="en-US" dirty="0" smtClean="0"/>
              <a:t>A convex cell in the solution space</a:t>
            </a:r>
          </a:p>
          <a:p>
            <a:r>
              <a:rPr lang="en-US" dirty="0" smtClean="0"/>
              <a:t>Minimizer of QP lies on the boundary of the cell</a:t>
            </a:r>
          </a:p>
          <a:p>
            <a:pPr lvl="1"/>
            <a:r>
              <a:rPr lang="en-US" dirty="0" smtClean="0"/>
              <a:t>Otherwise, the input is already consistent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191639" y="2747911"/>
            <a:ext cx="3264408" cy="2386584"/>
            <a:chOff x="8101584" y="3191256"/>
            <a:chExt cx="3264408" cy="2386584"/>
          </a:xfrm>
        </p:grpSpPr>
        <p:sp>
          <p:nvSpPr>
            <p:cNvPr id="9" name="Freeform 8"/>
            <p:cNvSpPr/>
            <p:nvPr/>
          </p:nvSpPr>
          <p:spPr>
            <a:xfrm>
              <a:off x="10358989" y="3258261"/>
              <a:ext cx="481215" cy="267519"/>
            </a:xfrm>
            <a:custGeom>
              <a:avLst/>
              <a:gdLst>
                <a:gd name="connsiteX0" fmla="*/ 277473 w 927012"/>
                <a:gd name="connsiteY0" fmla="*/ 0 h 517109"/>
                <a:gd name="connsiteX1" fmla="*/ 0 w 927012"/>
                <a:gd name="connsiteY1" fmla="*/ 517109 h 517109"/>
                <a:gd name="connsiteX2" fmla="*/ 927012 w 927012"/>
                <a:gd name="connsiteY2" fmla="*/ 50450 h 517109"/>
                <a:gd name="connsiteX3" fmla="*/ 277473 w 927012"/>
                <a:gd name="connsiteY3" fmla="*/ 0 h 51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012" h="517109">
                  <a:moveTo>
                    <a:pt x="277473" y="0"/>
                  </a:moveTo>
                  <a:lnTo>
                    <a:pt x="0" y="517109"/>
                  </a:lnTo>
                  <a:lnTo>
                    <a:pt x="927012" y="50450"/>
                  </a:lnTo>
                  <a:lnTo>
                    <a:pt x="27747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0097103" y="4944931"/>
              <a:ext cx="1080280" cy="632909"/>
            </a:xfrm>
            <a:custGeom>
              <a:avLst/>
              <a:gdLst>
                <a:gd name="connsiteX0" fmla="*/ 592783 w 2081048"/>
                <a:gd name="connsiteY0" fmla="*/ 0 h 1223404"/>
                <a:gd name="connsiteX1" fmla="*/ 0 w 2081048"/>
                <a:gd name="connsiteY1" fmla="*/ 1223404 h 1223404"/>
                <a:gd name="connsiteX2" fmla="*/ 2081048 w 2081048"/>
                <a:gd name="connsiteY2" fmla="*/ 1034218 h 1223404"/>
                <a:gd name="connsiteX3" fmla="*/ 592783 w 2081048"/>
                <a:gd name="connsiteY3" fmla="*/ 0 h 122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048" h="1223404">
                  <a:moveTo>
                    <a:pt x="592783" y="0"/>
                  </a:moveTo>
                  <a:lnTo>
                    <a:pt x="0" y="1223404"/>
                  </a:lnTo>
                  <a:lnTo>
                    <a:pt x="2081048" y="1034218"/>
                  </a:lnTo>
                  <a:lnTo>
                    <a:pt x="59278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9982528" y="3871596"/>
              <a:ext cx="618706" cy="799293"/>
            </a:xfrm>
            <a:custGeom>
              <a:avLst/>
              <a:gdLst>
                <a:gd name="connsiteX0" fmla="*/ 327923 w 1191873"/>
                <a:gd name="connsiteY0" fmla="*/ 0 h 1545021"/>
                <a:gd name="connsiteX1" fmla="*/ 0 w 1191873"/>
                <a:gd name="connsiteY1" fmla="*/ 599090 h 1545021"/>
                <a:gd name="connsiteX2" fmla="*/ 1053136 w 1191873"/>
                <a:gd name="connsiteY2" fmla="*/ 1545021 h 1545021"/>
                <a:gd name="connsiteX3" fmla="*/ 1191873 w 1191873"/>
                <a:gd name="connsiteY3" fmla="*/ 1267548 h 1545021"/>
                <a:gd name="connsiteX4" fmla="*/ 327923 w 1191873"/>
                <a:gd name="connsiteY4" fmla="*/ 0 h 154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873" h="1545021">
                  <a:moveTo>
                    <a:pt x="327923" y="0"/>
                  </a:moveTo>
                  <a:lnTo>
                    <a:pt x="0" y="599090"/>
                  </a:lnTo>
                  <a:lnTo>
                    <a:pt x="1053136" y="1545021"/>
                  </a:lnTo>
                  <a:lnTo>
                    <a:pt x="1191873" y="1267548"/>
                  </a:lnTo>
                  <a:lnTo>
                    <a:pt x="32792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9061613" y="4795939"/>
              <a:ext cx="559782" cy="577448"/>
            </a:xfrm>
            <a:custGeom>
              <a:avLst/>
              <a:gdLst>
                <a:gd name="connsiteX0" fmla="*/ 163961 w 1078361"/>
                <a:gd name="connsiteY0" fmla="*/ 12612 h 1116199"/>
                <a:gd name="connsiteX1" fmla="*/ 0 w 1078361"/>
                <a:gd name="connsiteY1" fmla="*/ 441435 h 1116199"/>
                <a:gd name="connsiteX2" fmla="*/ 441434 w 1078361"/>
                <a:gd name="connsiteY2" fmla="*/ 1116199 h 1116199"/>
                <a:gd name="connsiteX3" fmla="*/ 1078361 w 1078361"/>
                <a:gd name="connsiteY3" fmla="*/ 0 h 1116199"/>
                <a:gd name="connsiteX4" fmla="*/ 163961 w 1078361"/>
                <a:gd name="connsiteY4" fmla="*/ 12612 h 111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361" h="1116199">
                  <a:moveTo>
                    <a:pt x="163961" y="12612"/>
                  </a:moveTo>
                  <a:lnTo>
                    <a:pt x="0" y="441435"/>
                  </a:lnTo>
                  <a:lnTo>
                    <a:pt x="441434" y="1116199"/>
                  </a:lnTo>
                  <a:lnTo>
                    <a:pt x="1078361" y="0"/>
                  </a:lnTo>
                  <a:lnTo>
                    <a:pt x="163961" y="12612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178787" y="3193013"/>
              <a:ext cx="1299610" cy="893903"/>
            </a:xfrm>
            <a:custGeom>
              <a:avLst/>
              <a:gdLst>
                <a:gd name="connsiteX0" fmla="*/ 0 w 2503564"/>
                <a:gd name="connsiteY0" fmla="*/ 327923 h 1727901"/>
                <a:gd name="connsiteX1" fmla="*/ 1330609 w 2503564"/>
                <a:gd name="connsiteY1" fmla="*/ 0 h 1727901"/>
                <a:gd name="connsiteX2" fmla="*/ 2503564 w 2503564"/>
                <a:gd name="connsiteY2" fmla="*/ 1040524 h 1727901"/>
                <a:gd name="connsiteX3" fmla="*/ 2333296 w 2503564"/>
                <a:gd name="connsiteY3" fmla="*/ 1563939 h 1727901"/>
                <a:gd name="connsiteX4" fmla="*/ 1986455 w 2503564"/>
                <a:gd name="connsiteY4" fmla="*/ 1727901 h 1727901"/>
                <a:gd name="connsiteX5" fmla="*/ 0 w 2503564"/>
                <a:gd name="connsiteY5" fmla="*/ 327923 h 17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3564" h="1727901">
                  <a:moveTo>
                    <a:pt x="0" y="327923"/>
                  </a:moveTo>
                  <a:lnTo>
                    <a:pt x="1330609" y="0"/>
                  </a:lnTo>
                  <a:lnTo>
                    <a:pt x="2503564" y="1040524"/>
                  </a:lnTo>
                  <a:lnTo>
                    <a:pt x="2333296" y="1563939"/>
                  </a:lnTo>
                  <a:lnTo>
                    <a:pt x="1986455" y="1727901"/>
                  </a:lnTo>
                  <a:lnTo>
                    <a:pt x="0" y="327923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630540" y="4093440"/>
              <a:ext cx="707092" cy="707945"/>
            </a:xfrm>
            <a:custGeom>
              <a:avLst/>
              <a:gdLst>
                <a:gd name="connsiteX0" fmla="*/ 1116199 w 1362141"/>
                <a:gd name="connsiteY0" fmla="*/ 0 h 1368447"/>
                <a:gd name="connsiteX1" fmla="*/ 1362141 w 1362141"/>
                <a:gd name="connsiteY1" fmla="*/ 176574 h 1368447"/>
                <a:gd name="connsiteX2" fmla="*/ 983769 w 1362141"/>
                <a:gd name="connsiteY2" fmla="*/ 1368447 h 1368447"/>
                <a:gd name="connsiteX3" fmla="*/ 548640 w 1362141"/>
                <a:gd name="connsiteY3" fmla="*/ 1362141 h 1368447"/>
                <a:gd name="connsiteX4" fmla="*/ 0 w 1362141"/>
                <a:gd name="connsiteY4" fmla="*/ 542334 h 1368447"/>
                <a:gd name="connsiteX5" fmla="*/ 1116199 w 1362141"/>
                <a:gd name="connsiteY5" fmla="*/ 0 h 136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2141" h="1368447">
                  <a:moveTo>
                    <a:pt x="1116199" y="0"/>
                  </a:moveTo>
                  <a:lnTo>
                    <a:pt x="1362141" y="176574"/>
                  </a:lnTo>
                  <a:lnTo>
                    <a:pt x="983769" y="1368447"/>
                  </a:lnTo>
                  <a:lnTo>
                    <a:pt x="548640" y="1362141"/>
                  </a:lnTo>
                  <a:lnTo>
                    <a:pt x="0" y="542334"/>
                  </a:lnTo>
                  <a:lnTo>
                    <a:pt x="1116199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9334360" y="3884645"/>
              <a:ext cx="641621" cy="616597"/>
            </a:xfrm>
            <a:custGeom>
              <a:avLst/>
              <a:gdLst>
                <a:gd name="connsiteX0" fmla="*/ 113512 w 1236016"/>
                <a:gd name="connsiteY0" fmla="*/ 227023 h 1191873"/>
                <a:gd name="connsiteX1" fmla="*/ 580171 w 1236016"/>
                <a:gd name="connsiteY1" fmla="*/ 0 h 1191873"/>
                <a:gd name="connsiteX2" fmla="*/ 1236016 w 1236016"/>
                <a:gd name="connsiteY2" fmla="*/ 573865 h 1191873"/>
                <a:gd name="connsiteX3" fmla="*/ 882869 w 1236016"/>
                <a:gd name="connsiteY3" fmla="*/ 1191873 h 1191873"/>
                <a:gd name="connsiteX4" fmla="*/ 0 w 1236016"/>
                <a:gd name="connsiteY4" fmla="*/ 567559 h 1191873"/>
                <a:gd name="connsiteX5" fmla="*/ 113512 w 1236016"/>
                <a:gd name="connsiteY5" fmla="*/ 227023 h 11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016" h="1191873">
                  <a:moveTo>
                    <a:pt x="113512" y="227023"/>
                  </a:moveTo>
                  <a:lnTo>
                    <a:pt x="580171" y="0"/>
                  </a:lnTo>
                  <a:lnTo>
                    <a:pt x="1236016" y="573865"/>
                  </a:lnTo>
                  <a:lnTo>
                    <a:pt x="882869" y="1191873"/>
                  </a:lnTo>
                  <a:lnTo>
                    <a:pt x="0" y="567559"/>
                  </a:lnTo>
                  <a:lnTo>
                    <a:pt x="113512" y="22702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101584" y="3191256"/>
              <a:ext cx="3264408" cy="2380613"/>
              <a:chOff x="2222410" y="1125415"/>
              <a:chExt cx="6288544" cy="460169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2288207" y="4220733"/>
                <a:ext cx="6086276" cy="35957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783724" y="1138371"/>
                <a:ext cx="1400662" cy="452387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4338830" y="1242646"/>
                <a:ext cx="2527135" cy="441960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357446" y="1242646"/>
                <a:ext cx="3017037" cy="441960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6059111" y="1453662"/>
                <a:ext cx="2047847" cy="4273445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2287501" y="1307507"/>
                <a:ext cx="5212563" cy="2576629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222410" y="1887415"/>
                <a:ext cx="2492795" cy="3761876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691664" y="1125415"/>
                <a:ext cx="4819290" cy="430237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358881" y="1453662"/>
                <a:ext cx="5782479" cy="409135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Oval 1"/>
          <p:cNvSpPr/>
          <p:nvPr/>
        </p:nvSpPr>
        <p:spPr>
          <a:xfrm>
            <a:off x="9372594" y="3684730"/>
            <a:ext cx="119992" cy="1199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Updating labels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78" y="1654327"/>
                <a:ext cx="7541183" cy="4648200"/>
              </a:xfrm>
            </p:spPr>
            <p:txBody>
              <a:bodyPr/>
              <a:lstStyle/>
              <a:p>
                <a:r>
                  <a:rPr lang="en-US" dirty="0" smtClean="0"/>
                  <a:t>A set of labels defines a set of inequality constraints</a:t>
                </a:r>
              </a:p>
              <a:p>
                <a:pPr lvl="1"/>
                <a:r>
                  <a:rPr lang="en-US" dirty="0" smtClean="0"/>
                  <a:t>A convex cell in the solution space</a:t>
                </a:r>
              </a:p>
              <a:p>
                <a:r>
                  <a:rPr lang="en-US" dirty="0" smtClean="0"/>
                  <a:t>Minimizer of QP lies on the boundary of the cell</a:t>
                </a:r>
              </a:p>
              <a:p>
                <a:pPr lvl="1"/>
                <a:r>
                  <a:rPr lang="en-US" dirty="0" smtClean="0"/>
                  <a:t>Otherwise, the input is already consistent</a:t>
                </a:r>
              </a:p>
              <a:p>
                <a:pPr lvl="1"/>
                <a:r>
                  <a:rPr lang="en-US" dirty="0" smtClean="0"/>
                  <a:t>Each hyperplane containing the minimizer corresponds to a pair of labels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with similar values at some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Setting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potentially lowers the energy</a:t>
                </a: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78" y="1654327"/>
                <a:ext cx="7541183" cy="4648200"/>
              </a:xfrm>
              <a:blipFill rotWithShape="0">
                <a:blip r:embed="rId3"/>
                <a:stretch>
                  <a:fillRect l="-1536" t="-1442" r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8191639" y="2747911"/>
            <a:ext cx="3264408" cy="2386584"/>
            <a:chOff x="8101584" y="3191256"/>
            <a:chExt cx="3264408" cy="2386584"/>
          </a:xfrm>
        </p:grpSpPr>
        <p:sp>
          <p:nvSpPr>
            <p:cNvPr id="9" name="Freeform 8"/>
            <p:cNvSpPr/>
            <p:nvPr/>
          </p:nvSpPr>
          <p:spPr>
            <a:xfrm>
              <a:off x="10358989" y="3258261"/>
              <a:ext cx="481215" cy="267519"/>
            </a:xfrm>
            <a:custGeom>
              <a:avLst/>
              <a:gdLst>
                <a:gd name="connsiteX0" fmla="*/ 277473 w 927012"/>
                <a:gd name="connsiteY0" fmla="*/ 0 h 517109"/>
                <a:gd name="connsiteX1" fmla="*/ 0 w 927012"/>
                <a:gd name="connsiteY1" fmla="*/ 517109 h 517109"/>
                <a:gd name="connsiteX2" fmla="*/ 927012 w 927012"/>
                <a:gd name="connsiteY2" fmla="*/ 50450 h 517109"/>
                <a:gd name="connsiteX3" fmla="*/ 277473 w 927012"/>
                <a:gd name="connsiteY3" fmla="*/ 0 h 51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012" h="517109">
                  <a:moveTo>
                    <a:pt x="277473" y="0"/>
                  </a:moveTo>
                  <a:lnTo>
                    <a:pt x="0" y="517109"/>
                  </a:lnTo>
                  <a:lnTo>
                    <a:pt x="927012" y="50450"/>
                  </a:lnTo>
                  <a:lnTo>
                    <a:pt x="27747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0097103" y="4944931"/>
              <a:ext cx="1080280" cy="632909"/>
            </a:xfrm>
            <a:custGeom>
              <a:avLst/>
              <a:gdLst>
                <a:gd name="connsiteX0" fmla="*/ 592783 w 2081048"/>
                <a:gd name="connsiteY0" fmla="*/ 0 h 1223404"/>
                <a:gd name="connsiteX1" fmla="*/ 0 w 2081048"/>
                <a:gd name="connsiteY1" fmla="*/ 1223404 h 1223404"/>
                <a:gd name="connsiteX2" fmla="*/ 2081048 w 2081048"/>
                <a:gd name="connsiteY2" fmla="*/ 1034218 h 1223404"/>
                <a:gd name="connsiteX3" fmla="*/ 592783 w 2081048"/>
                <a:gd name="connsiteY3" fmla="*/ 0 h 122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048" h="1223404">
                  <a:moveTo>
                    <a:pt x="592783" y="0"/>
                  </a:moveTo>
                  <a:lnTo>
                    <a:pt x="0" y="1223404"/>
                  </a:lnTo>
                  <a:lnTo>
                    <a:pt x="2081048" y="1034218"/>
                  </a:lnTo>
                  <a:lnTo>
                    <a:pt x="59278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9982528" y="3871596"/>
              <a:ext cx="618706" cy="799293"/>
            </a:xfrm>
            <a:custGeom>
              <a:avLst/>
              <a:gdLst>
                <a:gd name="connsiteX0" fmla="*/ 327923 w 1191873"/>
                <a:gd name="connsiteY0" fmla="*/ 0 h 1545021"/>
                <a:gd name="connsiteX1" fmla="*/ 0 w 1191873"/>
                <a:gd name="connsiteY1" fmla="*/ 599090 h 1545021"/>
                <a:gd name="connsiteX2" fmla="*/ 1053136 w 1191873"/>
                <a:gd name="connsiteY2" fmla="*/ 1545021 h 1545021"/>
                <a:gd name="connsiteX3" fmla="*/ 1191873 w 1191873"/>
                <a:gd name="connsiteY3" fmla="*/ 1267548 h 1545021"/>
                <a:gd name="connsiteX4" fmla="*/ 327923 w 1191873"/>
                <a:gd name="connsiteY4" fmla="*/ 0 h 154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873" h="1545021">
                  <a:moveTo>
                    <a:pt x="327923" y="0"/>
                  </a:moveTo>
                  <a:lnTo>
                    <a:pt x="0" y="599090"/>
                  </a:lnTo>
                  <a:lnTo>
                    <a:pt x="1053136" y="1545021"/>
                  </a:lnTo>
                  <a:lnTo>
                    <a:pt x="1191873" y="1267548"/>
                  </a:lnTo>
                  <a:lnTo>
                    <a:pt x="32792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9061613" y="4795939"/>
              <a:ext cx="559782" cy="577448"/>
            </a:xfrm>
            <a:custGeom>
              <a:avLst/>
              <a:gdLst>
                <a:gd name="connsiteX0" fmla="*/ 163961 w 1078361"/>
                <a:gd name="connsiteY0" fmla="*/ 12612 h 1116199"/>
                <a:gd name="connsiteX1" fmla="*/ 0 w 1078361"/>
                <a:gd name="connsiteY1" fmla="*/ 441435 h 1116199"/>
                <a:gd name="connsiteX2" fmla="*/ 441434 w 1078361"/>
                <a:gd name="connsiteY2" fmla="*/ 1116199 h 1116199"/>
                <a:gd name="connsiteX3" fmla="*/ 1078361 w 1078361"/>
                <a:gd name="connsiteY3" fmla="*/ 0 h 1116199"/>
                <a:gd name="connsiteX4" fmla="*/ 163961 w 1078361"/>
                <a:gd name="connsiteY4" fmla="*/ 12612 h 111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361" h="1116199">
                  <a:moveTo>
                    <a:pt x="163961" y="12612"/>
                  </a:moveTo>
                  <a:lnTo>
                    <a:pt x="0" y="441435"/>
                  </a:lnTo>
                  <a:lnTo>
                    <a:pt x="441434" y="1116199"/>
                  </a:lnTo>
                  <a:lnTo>
                    <a:pt x="1078361" y="0"/>
                  </a:lnTo>
                  <a:lnTo>
                    <a:pt x="163961" y="12612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178787" y="3193013"/>
              <a:ext cx="1299610" cy="893903"/>
            </a:xfrm>
            <a:custGeom>
              <a:avLst/>
              <a:gdLst>
                <a:gd name="connsiteX0" fmla="*/ 0 w 2503564"/>
                <a:gd name="connsiteY0" fmla="*/ 327923 h 1727901"/>
                <a:gd name="connsiteX1" fmla="*/ 1330609 w 2503564"/>
                <a:gd name="connsiteY1" fmla="*/ 0 h 1727901"/>
                <a:gd name="connsiteX2" fmla="*/ 2503564 w 2503564"/>
                <a:gd name="connsiteY2" fmla="*/ 1040524 h 1727901"/>
                <a:gd name="connsiteX3" fmla="*/ 2333296 w 2503564"/>
                <a:gd name="connsiteY3" fmla="*/ 1563939 h 1727901"/>
                <a:gd name="connsiteX4" fmla="*/ 1986455 w 2503564"/>
                <a:gd name="connsiteY4" fmla="*/ 1727901 h 1727901"/>
                <a:gd name="connsiteX5" fmla="*/ 0 w 2503564"/>
                <a:gd name="connsiteY5" fmla="*/ 327923 h 17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3564" h="1727901">
                  <a:moveTo>
                    <a:pt x="0" y="327923"/>
                  </a:moveTo>
                  <a:lnTo>
                    <a:pt x="1330609" y="0"/>
                  </a:lnTo>
                  <a:lnTo>
                    <a:pt x="2503564" y="1040524"/>
                  </a:lnTo>
                  <a:lnTo>
                    <a:pt x="2333296" y="1563939"/>
                  </a:lnTo>
                  <a:lnTo>
                    <a:pt x="1986455" y="1727901"/>
                  </a:lnTo>
                  <a:lnTo>
                    <a:pt x="0" y="327923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630540" y="4093440"/>
              <a:ext cx="707092" cy="707945"/>
            </a:xfrm>
            <a:custGeom>
              <a:avLst/>
              <a:gdLst>
                <a:gd name="connsiteX0" fmla="*/ 1116199 w 1362141"/>
                <a:gd name="connsiteY0" fmla="*/ 0 h 1368447"/>
                <a:gd name="connsiteX1" fmla="*/ 1362141 w 1362141"/>
                <a:gd name="connsiteY1" fmla="*/ 176574 h 1368447"/>
                <a:gd name="connsiteX2" fmla="*/ 983769 w 1362141"/>
                <a:gd name="connsiteY2" fmla="*/ 1368447 h 1368447"/>
                <a:gd name="connsiteX3" fmla="*/ 548640 w 1362141"/>
                <a:gd name="connsiteY3" fmla="*/ 1362141 h 1368447"/>
                <a:gd name="connsiteX4" fmla="*/ 0 w 1362141"/>
                <a:gd name="connsiteY4" fmla="*/ 542334 h 1368447"/>
                <a:gd name="connsiteX5" fmla="*/ 1116199 w 1362141"/>
                <a:gd name="connsiteY5" fmla="*/ 0 h 136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2141" h="1368447">
                  <a:moveTo>
                    <a:pt x="1116199" y="0"/>
                  </a:moveTo>
                  <a:lnTo>
                    <a:pt x="1362141" y="176574"/>
                  </a:lnTo>
                  <a:lnTo>
                    <a:pt x="983769" y="1368447"/>
                  </a:lnTo>
                  <a:lnTo>
                    <a:pt x="548640" y="1362141"/>
                  </a:lnTo>
                  <a:lnTo>
                    <a:pt x="0" y="542334"/>
                  </a:lnTo>
                  <a:lnTo>
                    <a:pt x="1116199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9334360" y="3884645"/>
              <a:ext cx="641621" cy="616597"/>
            </a:xfrm>
            <a:custGeom>
              <a:avLst/>
              <a:gdLst>
                <a:gd name="connsiteX0" fmla="*/ 113512 w 1236016"/>
                <a:gd name="connsiteY0" fmla="*/ 227023 h 1191873"/>
                <a:gd name="connsiteX1" fmla="*/ 580171 w 1236016"/>
                <a:gd name="connsiteY1" fmla="*/ 0 h 1191873"/>
                <a:gd name="connsiteX2" fmla="*/ 1236016 w 1236016"/>
                <a:gd name="connsiteY2" fmla="*/ 573865 h 1191873"/>
                <a:gd name="connsiteX3" fmla="*/ 882869 w 1236016"/>
                <a:gd name="connsiteY3" fmla="*/ 1191873 h 1191873"/>
                <a:gd name="connsiteX4" fmla="*/ 0 w 1236016"/>
                <a:gd name="connsiteY4" fmla="*/ 567559 h 1191873"/>
                <a:gd name="connsiteX5" fmla="*/ 113512 w 1236016"/>
                <a:gd name="connsiteY5" fmla="*/ 227023 h 11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016" h="1191873">
                  <a:moveTo>
                    <a:pt x="113512" y="227023"/>
                  </a:moveTo>
                  <a:lnTo>
                    <a:pt x="580171" y="0"/>
                  </a:lnTo>
                  <a:lnTo>
                    <a:pt x="1236016" y="573865"/>
                  </a:lnTo>
                  <a:lnTo>
                    <a:pt x="882869" y="1191873"/>
                  </a:lnTo>
                  <a:lnTo>
                    <a:pt x="0" y="567559"/>
                  </a:lnTo>
                  <a:lnTo>
                    <a:pt x="113512" y="22702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101584" y="3191256"/>
              <a:ext cx="3264408" cy="2380613"/>
              <a:chOff x="2222410" y="1125415"/>
              <a:chExt cx="6288544" cy="460169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2288207" y="4220733"/>
                <a:ext cx="6086276" cy="35957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783724" y="1138371"/>
                <a:ext cx="1400662" cy="452387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4338830" y="1242646"/>
                <a:ext cx="2527135" cy="441960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357446" y="1242646"/>
                <a:ext cx="3017037" cy="441960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6059111" y="1453662"/>
                <a:ext cx="2047847" cy="4273445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2287501" y="1307507"/>
                <a:ext cx="5212563" cy="2576629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222410" y="1887415"/>
                <a:ext cx="2492795" cy="3761876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691664" y="1125415"/>
                <a:ext cx="4819290" cy="430237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358881" y="1453662"/>
                <a:ext cx="5782479" cy="409135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Oval 1"/>
          <p:cNvSpPr/>
          <p:nvPr/>
        </p:nvSpPr>
        <p:spPr>
          <a:xfrm>
            <a:off x="9372594" y="3684730"/>
            <a:ext cx="119992" cy="1199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8940800" cy="1219200"/>
          </a:xfrm>
        </p:spPr>
        <p:txBody>
          <a:bodyPr/>
          <a:lstStyle/>
          <a:p>
            <a:r>
              <a:rPr lang="en-US" dirty="0" smtClean="0"/>
              <a:t>Updating labels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7541183" cy="46482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ort all hyperplanes by magnitude of energy gradient across the hyperplane</a:t>
            </a:r>
          </a:p>
          <a:p>
            <a:r>
              <a:rPr lang="en-US" dirty="0" smtClean="0"/>
              <a:t>Visit each hyperplane, flip label, and compute QP of the new label set </a:t>
            </a:r>
          </a:p>
          <a:p>
            <a:r>
              <a:rPr lang="en-US" dirty="0" smtClean="0"/>
              <a:t>Take the next label set as the first hyperplane with positive reduction in energy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191639" y="2747911"/>
            <a:ext cx="3264408" cy="2386584"/>
            <a:chOff x="8101584" y="3191256"/>
            <a:chExt cx="3264408" cy="2386584"/>
          </a:xfrm>
        </p:grpSpPr>
        <p:sp>
          <p:nvSpPr>
            <p:cNvPr id="9" name="Freeform 8"/>
            <p:cNvSpPr/>
            <p:nvPr/>
          </p:nvSpPr>
          <p:spPr>
            <a:xfrm>
              <a:off x="10358989" y="3258261"/>
              <a:ext cx="481215" cy="267519"/>
            </a:xfrm>
            <a:custGeom>
              <a:avLst/>
              <a:gdLst>
                <a:gd name="connsiteX0" fmla="*/ 277473 w 927012"/>
                <a:gd name="connsiteY0" fmla="*/ 0 h 517109"/>
                <a:gd name="connsiteX1" fmla="*/ 0 w 927012"/>
                <a:gd name="connsiteY1" fmla="*/ 517109 h 517109"/>
                <a:gd name="connsiteX2" fmla="*/ 927012 w 927012"/>
                <a:gd name="connsiteY2" fmla="*/ 50450 h 517109"/>
                <a:gd name="connsiteX3" fmla="*/ 277473 w 927012"/>
                <a:gd name="connsiteY3" fmla="*/ 0 h 51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012" h="517109">
                  <a:moveTo>
                    <a:pt x="277473" y="0"/>
                  </a:moveTo>
                  <a:lnTo>
                    <a:pt x="0" y="517109"/>
                  </a:lnTo>
                  <a:lnTo>
                    <a:pt x="927012" y="50450"/>
                  </a:lnTo>
                  <a:lnTo>
                    <a:pt x="27747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0097103" y="4944931"/>
              <a:ext cx="1080280" cy="632909"/>
            </a:xfrm>
            <a:custGeom>
              <a:avLst/>
              <a:gdLst>
                <a:gd name="connsiteX0" fmla="*/ 592783 w 2081048"/>
                <a:gd name="connsiteY0" fmla="*/ 0 h 1223404"/>
                <a:gd name="connsiteX1" fmla="*/ 0 w 2081048"/>
                <a:gd name="connsiteY1" fmla="*/ 1223404 h 1223404"/>
                <a:gd name="connsiteX2" fmla="*/ 2081048 w 2081048"/>
                <a:gd name="connsiteY2" fmla="*/ 1034218 h 1223404"/>
                <a:gd name="connsiteX3" fmla="*/ 592783 w 2081048"/>
                <a:gd name="connsiteY3" fmla="*/ 0 h 122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048" h="1223404">
                  <a:moveTo>
                    <a:pt x="592783" y="0"/>
                  </a:moveTo>
                  <a:lnTo>
                    <a:pt x="0" y="1223404"/>
                  </a:lnTo>
                  <a:lnTo>
                    <a:pt x="2081048" y="1034218"/>
                  </a:lnTo>
                  <a:lnTo>
                    <a:pt x="59278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9982528" y="3871596"/>
              <a:ext cx="618706" cy="799293"/>
            </a:xfrm>
            <a:custGeom>
              <a:avLst/>
              <a:gdLst>
                <a:gd name="connsiteX0" fmla="*/ 327923 w 1191873"/>
                <a:gd name="connsiteY0" fmla="*/ 0 h 1545021"/>
                <a:gd name="connsiteX1" fmla="*/ 0 w 1191873"/>
                <a:gd name="connsiteY1" fmla="*/ 599090 h 1545021"/>
                <a:gd name="connsiteX2" fmla="*/ 1053136 w 1191873"/>
                <a:gd name="connsiteY2" fmla="*/ 1545021 h 1545021"/>
                <a:gd name="connsiteX3" fmla="*/ 1191873 w 1191873"/>
                <a:gd name="connsiteY3" fmla="*/ 1267548 h 1545021"/>
                <a:gd name="connsiteX4" fmla="*/ 327923 w 1191873"/>
                <a:gd name="connsiteY4" fmla="*/ 0 h 154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873" h="1545021">
                  <a:moveTo>
                    <a:pt x="327923" y="0"/>
                  </a:moveTo>
                  <a:lnTo>
                    <a:pt x="0" y="599090"/>
                  </a:lnTo>
                  <a:lnTo>
                    <a:pt x="1053136" y="1545021"/>
                  </a:lnTo>
                  <a:lnTo>
                    <a:pt x="1191873" y="1267548"/>
                  </a:lnTo>
                  <a:lnTo>
                    <a:pt x="327923" y="0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9061613" y="4795939"/>
              <a:ext cx="559782" cy="577448"/>
            </a:xfrm>
            <a:custGeom>
              <a:avLst/>
              <a:gdLst>
                <a:gd name="connsiteX0" fmla="*/ 163961 w 1078361"/>
                <a:gd name="connsiteY0" fmla="*/ 12612 h 1116199"/>
                <a:gd name="connsiteX1" fmla="*/ 0 w 1078361"/>
                <a:gd name="connsiteY1" fmla="*/ 441435 h 1116199"/>
                <a:gd name="connsiteX2" fmla="*/ 441434 w 1078361"/>
                <a:gd name="connsiteY2" fmla="*/ 1116199 h 1116199"/>
                <a:gd name="connsiteX3" fmla="*/ 1078361 w 1078361"/>
                <a:gd name="connsiteY3" fmla="*/ 0 h 1116199"/>
                <a:gd name="connsiteX4" fmla="*/ 163961 w 1078361"/>
                <a:gd name="connsiteY4" fmla="*/ 12612 h 111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361" h="1116199">
                  <a:moveTo>
                    <a:pt x="163961" y="12612"/>
                  </a:moveTo>
                  <a:lnTo>
                    <a:pt x="0" y="441435"/>
                  </a:lnTo>
                  <a:lnTo>
                    <a:pt x="441434" y="1116199"/>
                  </a:lnTo>
                  <a:lnTo>
                    <a:pt x="1078361" y="0"/>
                  </a:lnTo>
                  <a:lnTo>
                    <a:pt x="163961" y="12612"/>
                  </a:lnTo>
                  <a:close/>
                </a:path>
              </a:pathLst>
            </a:custGeom>
            <a:solidFill>
              <a:srgbClr val="33B5E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178787" y="3193013"/>
              <a:ext cx="1299610" cy="893903"/>
            </a:xfrm>
            <a:custGeom>
              <a:avLst/>
              <a:gdLst>
                <a:gd name="connsiteX0" fmla="*/ 0 w 2503564"/>
                <a:gd name="connsiteY0" fmla="*/ 327923 h 1727901"/>
                <a:gd name="connsiteX1" fmla="*/ 1330609 w 2503564"/>
                <a:gd name="connsiteY1" fmla="*/ 0 h 1727901"/>
                <a:gd name="connsiteX2" fmla="*/ 2503564 w 2503564"/>
                <a:gd name="connsiteY2" fmla="*/ 1040524 h 1727901"/>
                <a:gd name="connsiteX3" fmla="*/ 2333296 w 2503564"/>
                <a:gd name="connsiteY3" fmla="*/ 1563939 h 1727901"/>
                <a:gd name="connsiteX4" fmla="*/ 1986455 w 2503564"/>
                <a:gd name="connsiteY4" fmla="*/ 1727901 h 1727901"/>
                <a:gd name="connsiteX5" fmla="*/ 0 w 2503564"/>
                <a:gd name="connsiteY5" fmla="*/ 327923 h 17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3564" h="1727901">
                  <a:moveTo>
                    <a:pt x="0" y="327923"/>
                  </a:moveTo>
                  <a:lnTo>
                    <a:pt x="1330609" y="0"/>
                  </a:lnTo>
                  <a:lnTo>
                    <a:pt x="2503564" y="1040524"/>
                  </a:lnTo>
                  <a:lnTo>
                    <a:pt x="2333296" y="1563939"/>
                  </a:lnTo>
                  <a:lnTo>
                    <a:pt x="1986455" y="1727901"/>
                  </a:lnTo>
                  <a:lnTo>
                    <a:pt x="0" y="32792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630540" y="4093440"/>
              <a:ext cx="707092" cy="707945"/>
            </a:xfrm>
            <a:custGeom>
              <a:avLst/>
              <a:gdLst>
                <a:gd name="connsiteX0" fmla="*/ 1116199 w 1362141"/>
                <a:gd name="connsiteY0" fmla="*/ 0 h 1368447"/>
                <a:gd name="connsiteX1" fmla="*/ 1362141 w 1362141"/>
                <a:gd name="connsiteY1" fmla="*/ 176574 h 1368447"/>
                <a:gd name="connsiteX2" fmla="*/ 983769 w 1362141"/>
                <a:gd name="connsiteY2" fmla="*/ 1368447 h 1368447"/>
                <a:gd name="connsiteX3" fmla="*/ 548640 w 1362141"/>
                <a:gd name="connsiteY3" fmla="*/ 1362141 h 1368447"/>
                <a:gd name="connsiteX4" fmla="*/ 0 w 1362141"/>
                <a:gd name="connsiteY4" fmla="*/ 542334 h 1368447"/>
                <a:gd name="connsiteX5" fmla="*/ 1116199 w 1362141"/>
                <a:gd name="connsiteY5" fmla="*/ 0 h 136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2141" h="1368447">
                  <a:moveTo>
                    <a:pt x="1116199" y="0"/>
                  </a:moveTo>
                  <a:lnTo>
                    <a:pt x="1362141" y="176574"/>
                  </a:lnTo>
                  <a:lnTo>
                    <a:pt x="983769" y="1368447"/>
                  </a:lnTo>
                  <a:lnTo>
                    <a:pt x="548640" y="1362141"/>
                  </a:lnTo>
                  <a:lnTo>
                    <a:pt x="0" y="542334"/>
                  </a:lnTo>
                  <a:lnTo>
                    <a:pt x="111619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9334360" y="3884645"/>
              <a:ext cx="641621" cy="616597"/>
            </a:xfrm>
            <a:custGeom>
              <a:avLst/>
              <a:gdLst>
                <a:gd name="connsiteX0" fmla="*/ 113512 w 1236016"/>
                <a:gd name="connsiteY0" fmla="*/ 227023 h 1191873"/>
                <a:gd name="connsiteX1" fmla="*/ 580171 w 1236016"/>
                <a:gd name="connsiteY1" fmla="*/ 0 h 1191873"/>
                <a:gd name="connsiteX2" fmla="*/ 1236016 w 1236016"/>
                <a:gd name="connsiteY2" fmla="*/ 573865 h 1191873"/>
                <a:gd name="connsiteX3" fmla="*/ 882869 w 1236016"/>
                <a:gd name="connsiteY3" fmla="*/ 1191873 h 1191873"/>
                <a:gd name="connsiteX4" fmla="*/ 0 w 1236016"/>
                <a:gd name="connsiteY4" fmla="*/ 567559 h 1191873"/>
                <a:gd name="connsiteX5" fmla="*/ 113512 w 1236016"/>
                <a:gd name="connsiteY5" fmla="*/ 227023 h 119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016" h="1191873">
                  <a:moveTo>
                    <a:pt x="113512" y="227023"/>
                  </a:moveTo>
                  <a:lnTo>
                    <a:pt x="580171" y="0"/>
                  </a:lnTo>
                  <a:lnTo>
                    <a:pt x="1236016" y="573865"/>
                  </a:lnTo>
                  <a:lnTo>
                    <a:pt x="882869" y="1191873"/>
                  </a:lnTo>
                  <a:lnTo>
                    <a:pt x="0" y="567559"/>
                  </a:lnTo>
                  <a:lnTo>
                    <a:pt x="113512" y="22702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101584" y="3191256"/>
              <a:ext cx="3264408" cy="2380613"/>
              <a:chOff x="2222410" y="1125415"/>
              <a:chExt cx="6288544" cy="460169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2288207" y="4220733"/>
                <a:ext cx="6086276" cy="35957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783724" y="1138371"/>
                <a:ext cx="1400662" cy="452387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4338830" y="1242646"/>
                <a:ext cx="2527135" cy="441960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357446" y="1242646"/>
                <a:ext cx="3017037" cy="441960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6059111" y="1453662"/>
                <a:ext cx="2047847" cy="4273445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2287501" y="1307507"/>
                <a:ext cx="5212563" cy="2576629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222410" y="1887415"/>
                <a:ext cx="2492795" cy="3761876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691664" y="1125415"/>
                <a:ext cx="4819290" cy="4302370"/>
              </a:xfrm>
              <a:prstGeom prst="line">
                <a:avLst/>
              </a:pr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358881" y="1453662"/>
                <a:ext cx="5782479" cy="409135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Arrow Connector 31"/>
          <p:cNvCxnSpPr/>
          <p:nvPr/>
        </p:nvCxnSpPr>
        <p:spPr>
          <a:xfrm flipH="1">
            <a:off x="9174058" y="3765657"/>
            <a:ext cx="233476" cy="218258"/>
          </a:xfrm>
          <a:prstGeom prst="straightConnector1">
            <a:avLst/>
          </a:prstGeom>
          <a:ln w="44450" cap="flat" cmpd="sng" algn="ctr">
            <a:solidFill>
              <a:schemeClr val="tx1"/>
            </a:solidFill>
            <a:prstDash val="sysDash"/>
            <a:round/>
            <a:headEnd type="none" w="med" len="sm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9194738" y="3267166"/>
            <a:ext cx="236223" cy="443285"/>
          </a:xfrm>
          <a:prstGeom prst="straightConnector1">
            <a:avLst/>
          </a:prstGeom>
          <a:ln w="44450" cap="flat" cmpd="sng" algn="ctr">
            <a:solidFill>
              <a:schemeClr val="tx1"/>
            </a:solidFill>
            <a:prstDash val="sysDash"/>
            <a:round/>
            <a:headEnd type="none" w="med" len="sm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9372594" y="3684730"/>
            <a:ext cx="119992" cy="11999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Experiments: Parameter selection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</p:spPr>
            <p:txBody>
              <a:bodyPr/>
              <a:lstStyle/>
              <a:p>
                <a:r>
                  <a:rPr lang="en-US" dirty="0" smtClean="0"/>
                  <a:t>Choosing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/>
                  <a:t>: trade-off proximity with shape preservation</a:t>
                </a:r>
              </a:p>
              <a:p>
                <a:pPr lvl="1"/>
                <a:r>
                  <a:rPr lang="en-US" dirty="0" smtClean="0"/>
                  <a:t>Energy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/>
                  <a:t> * 0-order difference + 1</a:t>
                </a:r>
                <a:r>
                  <a:rPr lang="en-US" baseline="30000" dirty="0" smtClean="0"/>
                  <a:t>st</a:t>
                </a:r>
                <a:r>
                  <a:rPr lang="en-US" dirty="0" smtClean="0"/>
                  <a:t>-order difference</a:t>
                </a:r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778" y="1654327"/>
                <a:ext cx="11220449" cy="4648200"/>
              </a:xfrm>
              <a:blipFill rotWithShape="0">
                <a:blip r:embed="rId4"/>
                <a:stretch>
                  <a:fillRect l="-1032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322496"/>
              </p:ext>
            </p:extLst>
          </p:nvPr>
        </p:nvGraphicFramePr>
        <p:xfrm>
          <a:off x="405677" y="2963189"/>
          <a:ext cx="3591104" cy="203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Image" r:id="rId5" imgW="3093480" imgH="1749240" progId="Photoshop.Image.18">
                  <p:embed/>
                </p:oleObj>
              </mc:Choice>
              <mc:Fallback>
                <p:oleObj name="Image" r:id="rId5" imgW="3093480" imgH="1749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5677" y="2963189"/>
                        <a:ext cx="3591104" cy="2030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584004"/>
              </p:ext>
            </p:extLst>
          </p:nvPr>
        </p:nvGraphicFramePr>
        <p:xfrm>
          <a:off x="4229532" y="2967804"/>
          <a:ext cx="3591104" cy="203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Image" r:id="rId7" imgW="3093480" imgH="1749240" progId="Photoshop.Image.18">
                  <p:embed/>
                </p:oleObj>
              </mc:Choice>
              <mc:Fallback>
                <p:oleObj name="Image" r:id="rId7" imgW="3093480" imgH="1749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29532" y="2967804"/>
                        <a:ext cx="3591104" cy="2030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499883"/>
              </p:ext>
            </p:extLst>
          </p:nvPr>
        </p:nvGraphicFramePr>
        <p:xfrm>
          <a:off x="8053639" y="2963189"/>
          <a:ext cx="3591104" cy="203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Image" r:id="rId9" imgW="3093480" imgH="1749240" progId="Photoshop.Image.18">
                  <p:embed/>
                </p:oleObj>
              </mc:Choice>
              <mc:Fallback>
                <p:oleObj name="Image" r:id="rId9" imgW="3093480" imgH="1749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53639" y="2963189"/>
                        <a:ext cx="3591104" cy="2030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77329" y="5334000"/>
                <a:ext cx="1447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329" y="5334000"/>
                <a:ext cx="1447800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01184" y="5334000"/>
                <a:ext cx="1447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184" y="5334000"/>
                <a:ext cx="1447800" cy="46166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25291" y="5334000"/>
                <a:ext cx="1447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291" y="5334000"/>
                <a:ext cx="1447800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7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Experiments: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 descr="inpu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18839" r="15417" b="11075"/>
          <a:stretch/>
        </p:blipFill>
        <p:spPr>
          <a:xfrm>
            <a:off x="586878" y="3304752"/>
            <a:ext cx="3483912" cy="258367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Comparing with off-the-shelf MIP solver (</a:t>
            </a:r>
            <a:r>
              <a:rPr lang="en-US" dirty="0" err="1" smtClean="0"/>
              <a:t>Gurobi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2-labels input: increasing number of cross-section planes</a:t>
            </a:r>
            <a:endParaRPr lang="en-US" dirty="0"/>
          </a:p>
          <a:p>
            <a:pPr lvl="1"/>
            <a:r>
              <a:rPr lang="en-US" dirty="0" smtClean="0"/>
              <a:t>Our method produces similar energy but using significantly less time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872446"/>
              </p:ext>
            </p:extLst>
          </p:nvPr>
        </p:nvGraphicFramePr>
        <p:xfrm>
          <a:off x="4563191" y="3610008"/>
          <a:ext cx="6818905" cy="2103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63781">
                  <a:extLst>
                    <a:ext uri="{9D8B030D-6E8A-4147-A177-3AD203B41FA5}">
                      <a16:colId xmlns:a16="http://schemas.microsoft.com/office/drawing/2014/main" xmlns="" val="707270049"/>
                    </a:ext>
                  </a:extLst>
                </a:gridCol>
                <a:gridCol w="1363781">
                  <a:extLst>
                    <a:ext uri="{9D8B030D-6E8A-4147-A177-3AD203B41FA5}">
                      <a16:colId xmlns:a16="http://schemas.microsoft.com/office/drawing/2014/main" xmlns="" val="1414383209"/>
                    </a:ext>
                  </a:extLst>
                </a:gridCol>
                <a:gridCol w="1363781">
                  <a:extLst>
                    <a:ext uri="{9D8B030D-6E8A-4147-A177-3AD203B41FA5}">
                      <a16:colId xmlns:a16="http://schemas.microsoft.com/office/drawing/2014/main" xmlns="" val="1291874197"/>
                    </a:ext>
                  </a:extLst>
                </a:gridCol>
                <a:gridCol w="1363781">
                  <a:extLst>
                    <a:ext uri="{9D8B030D-6E8A-4147-A177-3AD203B41FA5}">
                      <a16:colId xmlns:a16="http://schemas.microsoft.com/office/drawing/2014/main" xmlns="" val="246511323"/>
                    </a:ext>
                  </a:extLst>
                </a:gridCol>
                <a:gridCol w="1363781">
                  <a:extLst>
                    <a:ext uri="{9D8B030D-6E8A-4147-A177-3AD203B41FA5}">
                      <a16:colId xmlns:a16="http://schemas.microsoft.com/office/drawing/2014/main" xmlns="" val="3734438877"/>
                    </a:ext>
                  </a:extLst>
                </a:gridCol>
              </a:tblGrid>
              <a:tr h="6257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planes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</a:t>
                      </a:r>
                    </a:p>
                    <a:p>
                      <a:pPr algn="ctr"/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Gurobi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</a:t>
                      </a:r>
                    </a:p>
                    <a:p>
                      <a:pPr algn="ctr"/>
                      <a:r>
                        <a:rPr lang="en-US" dirty="0" smtClean="0"/>
                        <a:t>Time (s)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Gurobi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Time (s)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2897985"/>
                  </a:ext>
                </a:extLst>
              </a:tr>
              <a:tr h="362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16.65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6595829"/>
                  </a:ext>
                </a:extLst>
              </a:tr>
              <a:tr h="362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24.95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24.95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1.253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11.28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2714495"/>
                  </a:ext>
                </a:extLst>
              </a:tr>
              <a:tr h="362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25.02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25.03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3.024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7790857"/>
                  </a:ext>
                </a:extLst>
              </a:tr>
              <a:tr h="36253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29.55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29.55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33.218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619.91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370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0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Experiments: More examples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trium (2 labels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5 planes, time: 1 sec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88714" y="5702182"/>
            <a:ext cx="131718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ea typeface="Palatino"/>
                <a:cs typeface="Palatino"/>
                <a:sym typeface="Palatino"/>
              </a:rPr>
              <a:t>Input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0576" y="5702183"/>
            <a:ext cx="327563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ea typeface="Palatino"/>
                <a:cs typeface="Palatino"/>
                <a:sym typeface="Palatino"/>
              </a:rPr>
              <a:t>Consistent</a:t>
            </a:r>
            <a:r>
              <a:rPr kumimoji="0" lang="en-US" b="1" i="0" u="none" strike="noStrike" cap="none" spc="0" normalizeH="0" dirty="0" smtClean="0">
                <a:ln>
                  <a:noFill/>
                </a:ln>
                <a:solidFill>
                  <a:srgbClr val="414141"/>
                </a:solidFill>
                <a:effectLst/>
                <a:uFillTx/>
                <a:ea typeface="Palatino"/>
                <a:cs typeface="Palatino"/>
                <a:sym typeface="Palatino"/>
              </a:rPr>
              <a:t> output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1559" y="5702968"/>
            <a:ext cx="198295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414141"/>
                </a:solidFill>
                <a:ea typeface="Palatino"/>
                <a:cs typeface="Palatino"/>
                <a:sym typeface="Palatino"/>
              </a:rPr>
              <a:t>Surface from input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ea typeface="Palatino"/>
              <a:cs typeface="Palatino"/>
              <a:sym typeface="Palatin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7205" y="2480178"/>
            <a:ext cx="2680202" cy="3233634"/>
            <a:chOff x="1217148" y="2480178"/>
            <a:chExt cx="2680202" cy="32336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4" t="6022" r="27701" b="6022"/>
            <a:stretch/>
          </p:blipFill>
          <p:spPr>
            <a:xfrm>
              <a:off x="1217148" y="2480178"/>
              <a:ext cx="2680202" cy="323363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830645" y="257609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58764" y="406728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78191" y="2567100"/>
            <a:ext cx="2554838" cy="3050799"/>
            <a:chOff x="3897350" y="2567100"/>
            <a:chExt cx="2554838" cy="30507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4" t="5591" r="29229" b="1720"/>
            <a:stretch/>
          </p:blipFill>
          <p:spPr>
            <a:xfrm>
              <a:off x="3897350" y="2576090"/>
              <a:ext cx="2554838" cy="304180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371507" y="256710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499626" y="405829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71478" y="2449396"/>
            <a:ext cx="2626675" cy="3069213"/>
            <a:chOff x="9306645" y="2449396"/>
            <a:chExt cx="2626675" cy="30692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1" t="5590" r="28100" b="1936"/>
            <a:stretch/>
          </p:blipFill>
          <p:spPr>
            <a:xfrm>
              <a:off x="9306645" y="2449396"/>
              <a:ext cx="2626675" cy="306921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754850" y="257609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82969" y="406728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81514" y="2502579"/>
            <a:ext cx="2653451" cy="3211233"/>
            <a:chOff x="6563264" y="2502579"/>
            <a:chExt cx="2653451" cy="32112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2" t="7312" r="28198" b="6022"/>
            <a:stretch/>
          </p:blipFill>
          <p:spPr>
            <a:xfrm>
              <a:off x="6563264" y="2502579"/>
              <a:ext cx="2653451" cy="321123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107922" y="257609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041" y="4067280"/>
              <a:ext cx="625759" cy="630287"/>
            </a:xfrm>
            <a:prstGeom prst="rect">
              <a:avLst/>
            </a:prstGeom>
            <a:noFill/>
            <a:ln w="2540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542066" y="5702968"/>
            <a:ext cx="205465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414141"/>
                </a:solidFill>
                <a:ea typeface="Palatino"/>
                <a:cs typeface="Palatino"/>
                <a:sym typeface="Palatino"/>
              </a:rPr>
              <a:t>Surface from output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75360" y="5241008"/>
            <a:ext cx="14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[</a:t>
            </a:r>
            <a:r>
              <a:rPr lang="en-US" dirty="0" err="1" smtClean="0"/>
              <a:t>Bermano</a:t>
            </a:r>
            <a:r>
              <a:rPr lang="zh-CN" altLang="en-US" dirty="0" smtClean="0"/>
              <a:t> </a:t>
            </a:r>
            <a:r>
              <a:rPr lang="en-US" altLang="zh-CN" dirty="0" smtClean="0"/>
              <a:t>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More examples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Ferret brain (2 labels, </a:t>
            </a:r>
            <a:r>
              <a:rPr lang="en-US" altLang="zh-CN" dirty="0" smtClean="0"/>
              <a:t>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planes,</a:t>
            </a:r>
            <a:r>
              <a:rPr lang="zh-CN" altLang="en-US" dirty="0" smtClean="0"/>
              <a:t> </a:t>
            </a:r>
            <a:r>
              <a:rPr lang="en-US" altLang="zh-CN" smtClean="0"/>
              <a:t>time: 66 sec</a:t>
            </a:r>
            <a:r>
              <a:rPr lang="en-US" smtClean="0"/>
              <a:t>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581683"/>
              </p:ext>
            </p:extLst>
          </p:nvPr>
        </p:nvGraphicFramePr>
        <p:xfrm>
          <a:off x="1393237" y="2593872"/>
          <a:ext cx="4355896" cy="31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Image" r:id="rId4" imgW="2008440" imgH="1463040" progId="Photoshop.Image.18">
                  <p:embed/>
                </p:oleObj>
              </mc:Choice>
              <mc:Fallback>
                <p:oleObj name="Image" r:id="rId4" imgW="2008440" imgH="14630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3237" y="2593872"/>
                        <a:ext cx="4355896" cy="317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730722"/>
              </p:ext>
            </p:extLst>
          </p:nvPr>
        </p:nvGraphicFramePr>
        <p:xfrm>
          <a:off x="7289436" y="2305627"/>
          <a:ext cx="2802455" cy="3683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Image" r:id="rId6" imgW="1953720" imgH="2569320" progId="Photoshop.Image.18">
                  <p:embed/>
                </p:oleObj>
              </mc:Choice>
              <mc:Fallback>
                <p:oleObj name="Image" r:id="rId6" imgW="1953720" imgH="25693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9436" y="2305627"/>
                        <a:ext cx="2802455" cy="3683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56629" y="4550229"/>
                <a:ext cx="428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629" y="4550229"/>
                <a:ext cx="428171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507523" y="5351220"/>
                <a:ext cx="428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523" y="5351220"/>
                <a:ext cx="428171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384800" y="5592545"/>
            <a:ext cx="297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Inconsistent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3384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Image segmentation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mapmovie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10490" y="2654574"/>
            <a:ext cx="2371344" cy="2371344"/>
          </a:xfrm>
          <a:prstGeom prst="rect">
            <a:avLst/>
          </a:prstGeom>
        </p:spPr>
      </p:pic>
      <p:pic>
        <p:nvPicPr>
          <p:cNvPr id="11" name="Picture 10" descr="Screen Shot 2015-03-19 at 1.15.05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32" y="2654574"/>
            <a:ext cx="2598134" cy="2229330"/>
          </a:xfrm>
          <a:prstGeom prst="rect">
            <a:avLst/>
          </a:prstGeom>
        </p:spPr>
      </p:pic>
      <p:pic>
        <p:nvPicPr>
          <p:cNvPr id="14" name="Picture 13" descr="contour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96" y="2389336"/>
            <a:ext cx="1023478" cy="102347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pic>
        <p:nvPicPr>
          <p:cNvPr id="16" name="Picture 15" descr="contour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8" y="3257500"/>
            <a:ext cx="1023477" cy="102347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pic>
        <p:nvPicPr>
          <p:cNvPr id="18" name="Picture 17" descr="Screen Shot 2015-03-19 at 1.13.47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60" y="2654574"/>
            <a:ext cx="2702657" cy="2233105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3298300" y="3601143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8513555" y="3601143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84539" y="5559552"/>
            <a:ext cx="202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3D Image Volume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672868" y="5557636"/>
            <a:ext cx="2976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Contours on cross-sections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9518991" y="5559552"/>
            <a:ext cx="2043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Segmented shape</a:t>
            </a:r>
            <a:endParaRPr lang="en-US" sz="2000" dirty="0"/>
          </a:p>
        </p:txBody>
      </p:sp>
      <p:pic>
        <p:nvPicPr>
          <p:cNvPr id="15" name="Picture 14" descr="contour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30" y="4177733"/>
            <a:ext cx="1023477" cy="102347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2922595" y="3131751"/>
            <a:ext cx="122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Interaction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973900" y="3131751"/>
            <a:ext cx="162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Reconstruction</a:t>
            </a:r>
            <a:endParaRPr lang="en-US" b="1" dirty="0"/>
          </a:p>
        </p:txBody>
      </p:sp>
      <p:sp>
        <p:nvSpPr>
          <p:cNvPr id="17" name="Freeform 16"/>
          <p:cNvSpPr/>
          <p:nvPr/>
        </p:nvSpPr>
        <p:spPr>
          <a:xfrm>
            <a:off x="134268" y="1828800"/>
            <a:ext cx="11551353" cy="4292678"/>
          </a:xfrm>
          <a:custGeom>
            <a:avLst/>
            <a:gdLst>
              <a:gd name="connsiteX0" fmla="*/ 201168 w 4084320"/>
              <a:gd name="connsiteY0" fmla="*/ 0 h 4340352"/>
              <a:gd name="connsiteX1" fmla="*/ 3730752 w 4084320"/>
              <a:gd name="connsiteY1" fmla="*/ 182880 h 4340352"/>
              <a:gd name="connsiteX2" fmla="*/ 4084320 w 4084320"/>
              <a:gd name="connsiteY2" fmla="*/ 1780032 h 4340352"/>
              <a:gd name="connsiteX3" fmla="*/ 3767328 w 4084320"/>
              <a:gd name="connsiteY3" fmla="*/ 3913632 h 4340352"/>
              <a:gd name="connsiteX4" fmla="*/ 2578608 w 4084320"/>
              <a:gd name="connsiteY4" fmla="*/ 4340352 h 4340352"/>
              <a:gd name="connsiteX5" fmla="*/ 24384 w 4084320"/>
              <a:gd name="connsiteY5" fmla="*/ 4066032 h 4340352"/>
              <a:gd name="connsiteX6" fmla="*/ 0 w 4084320"/>
              <a:gd name="connsiteY6" fmla="*/ 1152144 h 4340352"/>
              <a:gd name="connsiteX7" fmla="*/ 201168 w 4084320"/>
              <a:gd name="connsiteY7" fmla="*/ 0 h 4340352"/>
              <a:gd name="connsiteX0" fmla="*/ 201168 w 6437070"/>
              <a:gd name="connsiteY0" fmla="*/ 0 h 4340352"/>
              <a:gd name="connsiteX1" fmla="*/ 6437070 w 6437070"/>
              <a:gd name="connsiteY1" fmla="*/ 112541 h 4340352"/>
              <a:gd name="connsiteX2" fmla="*/ 4084320 w 6437070"/>
              <a:gd name="connsiteY2" fmla="*/ 1780032 h 4340352"/>
              <a:gd name="connsiteX3" fmla="*/ 3767328 w 6437070"/>
              <a:gd name="connsiteY3" fmla="*/ 3913632 h 4340352"/>
              <a:gd name="connsiteX4" fmla="*/ 2578608 w 6437070"/>
              <a:gd name="connsiteY4" fmla="*/ 4340352 h 4340352"/>
              <a:gd name="connsiteX5" fmla="*/ 24384 w 6437070"/>
              <a:gd name="connsiteY5" fmla="*/ 4066032 h 4340352"/>
              <a:gd name="connsiteX6" fmla="*/ 0 w 6437070"/>
              <a:gd name="connsiteY6" fmla="*/ 1152144 h 4340352"/>
              <a:gd name="connsiteX7" fmla="*/ 201168 w 6437070"/>
              <a:gd name="connsiteY7" fmla="*/ 0 h 4340352"/>
              <a:gd name="connsiteX0" fmla="*/ 201168 w 6437070"/>
              <a:gd name="connsiteY0" fmla="*/ 0 h 4340352"/>
              <a:gd name="connsiteX1" fmla="*/ 6437070 w 6437070"/>
              <a:gd name="connsiteY1" fmla="*/ 112541 h 4340352"/>
              <a:gd name="connsiteX2" fmla="*/ 5856315 w 6437070"/>
              <a:gd name="connsiteY2" fmla="*/ 2084832 h 4340352"/>
              <a:gd name="connsiteX3" fmla="*/ 3767328 w 6437070"/>
              <a:gd name="connsiteY3" fmla="*/ 3913632 h 4340352"/>
              <a:gd name="connsiteX4" fmla="*/ 2578608 w 6437070"/>
              <a:gd name="connsiteY4" fmla="*/ 4340352 h 4340352"/>
              <a:gd name="connsiteX5" fmla="*/ 24384 w 6437070"/>
              <a:gd name="connsiteY5" fmla="*/ 4066032 h 4340352"/>
              <a:gd name="connsiteX6" fmla="*/ 0 w 6437070"/>
              <a:gd name="connsiteY6" fmla="*/ 1152144 h 4340352"/>
              <a:gd name="connsiteX7" fmla="*/ 201168 w 6437070"/>
              <a:gd name="connsiteY7" fmla="*/ 0 h 4340352"/>
              <a:gd name="connsiteX0" fmla="*/ 201168 w 6437070"/>
              <a:gd name="connsiteY0" fmla="*/ 0 h 4340352"/>
              <a:gd name="connsiteX1" fmla="*/ 6437070 w 6437070"/>
              <a:gd name="connsiteY1" fmla="*/ 112541 h 4340352"/>
              <a:gd name="connsiteX2" fmla="*/ 5856315 w 6437070"/>
              <a:gd name="connsiteY2" fmla="*/ 2084832 h 4340352"/>
              <a:gd name="connsiteX3" fmla="*/ 6078976 w 6437070"/>
              <a:gd name="connsiteY3" fmla="*/ 3022678 h 4340352"/>
              <a:gd name="connsiteX4" fmla="*/ 2578608 w 6437070"/>
              <a:gd name="connsiteY4" fmla="*/ 4340352 h 4340352"/>
              <a:gd name="connsiteX5" fmla="*/ 24384 w 6437070"/>
              <a:gd name="connsiteY5" fmla="*/ 4066032 h 4340352"/>
              <a:gd name="connsiteX6" fmla="*/ 0 w 6437070"/>
              <a:gd name="connsiteY6" fmla="*/ 1152144 h 4340352"/>
              <a:gd name="connsiteX7" fmla="*/ 201168 w 6437070"/>
              <a:gd name="connsiteY7" fmla="*/ 0 h 4340352"/>
              <a:gd name="connsiteX0" fmla="*/ 201168 w 11833251"/>
              <a:gd name="connsiteY0" fmla="*/ 0 h 4066032"/>
              <a:gd name="connsiteX1" fmla="*/ 6437070 w 11833251"/>
              <a:gd name="connsiteY1" fmla="*/ 112541 h 4066032"/>
              <a:gd name="connsiteX2" fmla="*/ 5856315 w 11833251"/>
              <a:gd name="connsiteY2" fmla="*/ 2084832 h 4066032"/>
              <a:gd name="connsiteX3" fmla="*/ 6078976 w 11833251"/>
              <a:gd name="connsiteY3" fmla="*/ 3022678 h 4066032"/>
              <a:gd name="connsiteX4" fmla="*/ 11833251 w 11833251"/>
              <a:gd name="connsiteY4" fmla="*/ 3347798 h 4066032"/>
              <a:gd name="connsiteX5" fmla="*/ 24384 w 11833251"/>
              <a:gd name="connsiteY5" fmla="*/ 4066032 h 4066032"/>
              <a:gd name="connsiteX6" fmla="*/ 0 w 11833251"/>
              <a:gd name="connsiteY6" fmla="*/ 1152144 h 4066032"/>
              <a:gd name="connsiteX7" fmla="*/ 201168 w 11833251"/>
              <a:gd name="connsiteY7" fmla="*/ 0 h 4066032"/>
              <a:gd name="connsiteX0" fmla="*/ 201168 w 11848419"/>
              <a:gd name="connsiteY0" fmla="*/ 0 h 4292678"/>
              <a:gd name="connsiteX1" fmla="*/ 6437070 w 11848419"/>
              <a:gd name="connsiteY1" fmla="*/ 112541 h 4292678"/>
              <a:gd name="connsiteX2" fmla="*/ 5856315 w 11848419"/>
              <a:gd name="connsiteY2" fmla="*/ 2084832 h 4292678"/>
              <a:gd name="connsiteX3" fmla="*/ 6078976 w 11848419"/>
              <a:gd name="connsiteY3" fmla="*/ 3022678 h 4292678"/>
              <a:gd name="connsiteX4" fmla="*/ 11833251 w 11848419"/>
              <a:gd name="connsiteY4" fmla="*/ 3347798 h 4292678"/>
              <a:gd name="connsiteX5" fmla="*/ 11848419 w 11848419"/>
              <a:gd name="connsiteY5" fmla="*/ 4292678 h 4292678"/>
              <a:gd name="connsiteX6" fmla="*/ 0 w 11848419"/>
              <a:gd name="connsiteY6" fmla="*/ 1152144 h 4292678"/>
              <a:gd name="connsiteX7" fmla="*/ 201168 w 11848419"/>
              <a:gd name="connsiteY7" fmla="*/ 0 h 4292678"/>
              <a:gd name="connsiteX0" fmla="*/ 257550 w 11904801"/>
              <a:gd name="connsiteY0" fmla="*/ 0 h 4292678"/>
              <a:gd name="connsiteX1" fmla="*/ 6493452 w 11904801"/>
              <a:gd name="connsiteY1" fmla="*/ 112541 h 4292678"/>
              <a:gd name="connsiteX2" fmla="*/ 5912697 w 11904801"/>
              <a:gd name="connsiteY2" fmla="*/ 2084832 h 4292678"/>
              <a:gd name="connsiteX3" fmla="*/ 6135358 w 11904801"/>
              <a:gd name="connsiteY3" fmla="*/ 3022678 h 4292678"/>
              <a:gd name="connsiteX4" fmla="*/ 11889633 w 11904801"/>
              <a:gd name="connsiteY4" fmla="*/ 3347798 h 4292678"/>
              <a:gd name="connsiteX5" fmla="*/ 11904801 w 11904801"/>
              <a:gd name="connsiteY5" fmla="*/ 4292678 h 4292678"/>
              <a:gd name="connsiteX6" fmla="*/ 0 w 11904801"/>
              <a:gd name="connsiteY6" fmla="*/ 4207960 h 4292678"/>
              <a:gd name="connsiteX7" fmla="*/ 257550 w 11904801"/>
              <a:gd name="connsiteY7" fmla="*/ 0 h 429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04801" h="4292678">
                <a:moveTo>
                  <a:pt x="257550" y="0"/>
                </a:moveTo>
                <a:lnTo>
                  <a:pt x="6493452" y="112541"/>
                </a:lnTo>
                <a:lnTo>
                  <a:pt x="5912697" y="2084832"/>
                </a:lnTo>
                <a:lnTo>
                  <a:pt x="6135358" y="3022678"/>
                </a:lnTo>
                <a:lnTo>
                  <a:pt x="11889633" y="3347798"/>
                </a:lnTo>
                <a:lnTo>
                  <a:pt x="11904801" y="4292678"/>
                </a:lnTo>
                <a:lnTo>
                  <a:pt x="0" y="4207960"/>
                </a:lnTo>
                <a:lnTo>
                  <a:pt x="257550" y="0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536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More examples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Ferret brain (2 labels, </a:t>
            </a:r>
            <a:r>
              <a:rPr lang="en-US" altLang="zh-CN" dirty="0" smtClean="0"/>
              <a:t>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planes,</a:t>
            </a:r>
            <a:r>
              <a:rPr lang="zh-CN" altLang="en-US" dirty="0" smtClean="0"/>
              <a:t> </a:t>
            </a:r>
            <a:r>
              <a:rPr lang="en-US" altLang="zh-CN" smtClean="0"/>
              <a:t>time: 66 sec</a:t>
            </a:r>
            <a:r>
              <a:rPr lang="en-US" smtClean="0"/>
              <a:t>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581683"/>
              </p:ext>
            </p:extLst>
          </p:nvPr>
        </p:nvGraphicFramePr>
        <p:xfrm>
          <a:off x="1393237" y="2593872"/>
          <a:ext cx="4355896" cy="31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name="Image" r:id="rId4" imgW="2008440" imgH="1463040" progId="Photoshop.Image.18">
                  <p:embed/>
                </p:oleObj>
              </mc:Choice>
              <mc:Fallback>
                <p:oleObj name="Image" r:id="rId4" imgW="2008440" imgH="14630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3237" y="2593872"/>
                        <a:ext cx="4355896" cy="317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604471"/>
              </p:ext>
            </p:extLst>
          </p:nvPr>
        </p:nvGraphicFramePr>
        <p:xfrm>
          <a:off x="1373120" y="2583542"/>
          <a:ext cx="4383443" cy="3185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5" name="Image" r:id="rId6" imgW="2020680" imgH="1468800" progId="Photoshop.Image.18">
                  <p:embed/>
                </p:oleObj>
              </mc:Choice>
              <mc:Fallback>
                <p:oleObj name="Image" r:id="rId6" imgW="2020680" imgH="14688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3120" y="2583542"/>
                        <a:ext cx="4383443" cy="3185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730722"/>
              </p:ext>
            </p:extLst>
          </p:nvPr>
        </p:nvGraphicFramePr>
        <p:xfrm>
          <a:off x="7289436" y="2305627"/>
          <a:ext cx="2802455" cy="3683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Image" r:id="rId8" imgW="1953720" imgH="2569320" progId="Photoshop.Image.18">
                  <p:embed/>
                </p:oleObj>
              </mc:Choice>
              <mc:Fallback>
                <p:oleObj name="Image" r:id="rId8" imgW="1953720" imgH="25693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89436" y="2305627"/>
                        <a:ext cx="2802455" cy="3683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205612"/>
              </p:ext>
            </p:extLst>
          </p:nvPr>
        </p:nvGraphicFramePr>
        <p:xfrm>
          <a:off x="7290964" y="2299277"/>
          <a:ext cx="2818390" cy="3692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7" name="Image" r:id="rId10" imgW="1965960" imgH="2575440" progId="Photoshop.Image.18">
                  <p:embed/>
                </p:oleObj>
              </mc:Choice>
              <mc:Fallback>
                <p:oleObj name="Image" r:id="rId10" imgW="1965960" imgH="25754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90964" y="2299277"/>
                        <a:ext cx="2818390" cy="3692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56629" y="4550229"/>
                <a:ext cx="428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629" y="4550229"/>
                <a:ext cx="428171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07523" y="5351220"/>
                <a:ext cx="428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523" y="5351220"/>
                <a:ext cx="428171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384800" y="5592545"/>
            <a:ext cx="297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onsistent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609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More examples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Livers</a:t>
            </a:r>
            <a:r>
              <a:rPr lang="zh-CN" altLang="en-US" dirty="0" smtClean="0"/>
              <a:t> </a:t>
            </a:r>
            <a:r>
              <a:rPr lang="en-US" dirty="0" smtClean="0"/>
              <a:t>(</a:t>
            </a:r>
            <a:r>
              <a:rPr lang="en-US" altLang="zh-CN" dirty="0" smtClean="0"/>
              <a:t>5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planes,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/>
              <a:t>labels , total time: </a:t>
            </a:r>
            <a:r>
              <a:rPr lang="en-US" altLang="zh-CN" dirty="0" smtClean="0"/>
              <a:t>25s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376268"/>
              </p:ext>
            </p:extLst>
          </p:nvPr>
        </p:nvGraphicFramePr>
        <p:xfrm>
          <a:off x="531412" y="2857522"/>
          <a:ext cx="3348705" cy="200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" name="Image" r:id="rId3" imgW="1883520" imgH="1127520" progId="Photoshop.Image.18">
                  <p:embed/>
                </p:oleObj>
              </mc:Choice>
              <mc:Fallback>
                <p:oleObj name="Image" r:id="rId3" imgW="1883520" imgH="11275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412" y="2857522"/>
                        <a:ext cx="3348705" cy="2004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352791"/>
              </p:ext>
            </p:extLst>
          </p:nvPr>
        </p:nvGraphicFramePr>
        <p:xfrm>
          <a:off x="4463143" y="2850265"/>
          <a:ext cx="3451904" cy="208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Image" r:id="rId5" imgW="1779840" imgH="1072800" progId="Photoshop.Image.18">
                  <p:embed/>
                </p:oleObj>
              </mc:Choice>
              <mc:Fallback>
                <p:oleObj name="Image" r:id="rId5" imgW="1779840" imgH="10728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3143" y="2850265"/>
                        <a:ext cx="3451904" cy="2081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647746"/>
              </p:ext>
            </p:extLst>
          </p:nvPr>
        </p:nvGraphicFramePr>
        <p:xfrm>
          <a:off x="8445206" y="2831494"/>
          <a:ext cx="3197021" cy="209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Image" r:id="rId7" imgW="1633680" imgH="1069560" progId="Photoshop.Image.18">
                  <p:embed/>
                </p:oleObj>
              </mc:Choice>
              <mc:Fallback>
                <p:oleObj name="Image" r:id="rId7" imgW="1633680" imgH="10695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45206" y="2831494"/>
                        <a:ext cx="3197021" cy="2094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15379" y="4389886"/>
                <a:ext cx="428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379" y="4389886"/>
                <a:ext cx="428171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1951" y="3214228"/>
                <a:ext cx="4281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51" y="3214228"/>
                <a:ext cx="428171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3780" y="3891071"/>
                <a:ext cx="4281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80" y="3891071"/>
                <a:ext cx="428171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7143" r="-8571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515581" y="4393305"/>
                <a:ext cx="4281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581" y="4393305"/>
                <a:ext cx="428171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7143" r="-8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392057" y="5386369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Inconsistent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91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More examples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Livers</a:t>
            </a:r>
            <a:r>
              <a:rPr lang="zh-CN" altLang="en-US" dirty="0" smtClean="0"/>
              <a:t> </a:t>
            </a:r>
            <a:r>
              <a:rPr lang="en-US" dirty="0" smtClean="0"/>
              <a:t>(</a:t>
            </a:r>
            <a:r>
              <a:rPr lang="en-US" altLang="zh-CN" dirty="0" smtClean="0"/>
              <a:t>5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planes,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/>
              <a:t>labels , total time: </a:t>
            </a:r>
            <a:r>
              <a:rPr lang="en-US" altLang="zh-CN" dirty="0" smtClean="0"/>
              <a:t>25s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00946" y="2850265"/>
            <a:ext cx="3453176" cy="2075294"/>
            <a:chOff x="1101881" y="3397250"/>
            <a:chExt cx="1941513" cy="116681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3093868"/>
                </p:ext>
              </p:extLst>
            </p:nvPr>
          </p:nvGraphicFramePr>
          <p:xfrm>
            <a:off x="1131251" y="3397250"/>
            <a:ext cx="1882775" cy="1127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8" name="Image" r:id="rId3" imgW="1883520" imgH="1127520" progId="Photoshop.Image.18">
                    <p:embed/>
                  </p:oleObj>
                </mc:Choice>
                <mc:Fallback>
                  <p:oleObj name="Image" r:id="rId3" imgW="1883520" imgH="112752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31251" y="3397250"/>
                          <a:ext cx="1882775" cy="1127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5914288"/>
                </p:ext>
              </p:extLst>
            </p:nvPr>
          </p:nvGraphicFramePr>
          <p:xfrm>
            <a:off x="1101881" y="3397250"/>
            <a:ext cx="1941513" cy="1166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9" name="Image" r:id="rId5" imgW="1941480" imgH="1167120" progId="Photoshop.Image.18">
                    <p:embed/>
                  </p:oleObj>
                </mc:Choice>
                <mc:Fallback>
                  <p:oleObj name="Image" r:id="rId5" imgW="1941480" imgH="116712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01881" y="3397250"/>
                          <a:ext cx="1941513" cy="11668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4463143" y="2831492"/>
            <a:ext cx="3451906" cy="2100385"/>
            <a:chOff x="5286375" y="4465637"/>
            <a:chExt cx="1779588" cy="1082828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9352791"/>
                </p:ext>
              </p:extLst>
            </p:nvPr>
          </p:nvGraphicFramePr>
          <p:xfrm>
            <a:off x="5286375" y="4475315"/>
            <a:ext cx="1779587" cy="1073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0" name="Image" r:id="rId7" imgW="1779840" imgH="1072800" progId="Photoshop.Image.18">
                    <p:embed/>
                  </p:oleObj>
                </mc:Choice>
                <mc:Fallback>
                  <p:oleObj name="Image" r:id="rId7" imgW="1779840" imgH="107280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286375" y="4475315"/>
                          <a:ext cx="1779587" cy="1073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9083358"/>
                </p:ext>
              </p:extLst>
            </p:nvPr>
          </p:nvGraphicFramePr>
          <p:xfrm>
            <a:off x="5286376" y="4465637"/>
            <a:ext cx="1779587" cy="1073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1" name="Image" r:id="rId9" imgW="1779840" imgH="1072800" progId="Photoshop.Image.18">
                    <p:embed/>
                  </p:oleObj>
                </mc:Choice>
                <mc:Fallback>
                  <p:oleObj name="Image" r:id="rId9" imgW="1779840" imgH="107280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86376" y="4465637"/>
                          <a:ext cx="1779587" cy="1073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8445206" y="2831494"/>
            <a:ext cx="3197021" cy="2094065"/>
            <a:chOff x="9206209" y="3454400"/>
            <a:chExt cx="1633537" cy="1069975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7647746"/>
                </p:ext>
              </p:extLst>
            </p:nvPr>
          </p:nvGraphicFramePr>
          <p:xfrm>
            <a:off x="9206209" y="3454400"/>
            <a:ext cx="1633537" cy="1069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2" name="Image" r:id="rId11" imgW="1633680" imgH="1069560" progId="Photoshop.Image.18">
                    <p:embed/>
                  </p:oleObj>
                </mc:Choice>
                <mc:Fallback>
                  <p:oleObj name="Image" r:id="rId11" imgW="1633680" imgH="106956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206209" y="3454400"/>
                          <a:ext cx="1633537" cy="1069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880380"/>
                </p:ext>
              </p:extLst>
            </p:nvPr>
          </p:nvGraphicFramePr>
          <p:xfrm>
            <a:off x="9206209" y="3457575"/>
            <a:ext cx="1633537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63" name="Image" r:id="rId13" imgW="1633680" imgH="1066680" progId="Photoshop.Image.18">
                    <p:embed/>
                  </p:oleObj>
                </mc:Choice>
                <mc:Fallback>
                  <p:oleObj name="Image" r:id="rId13" imgW="1633680" imgH="106668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206209" y="3457575"/>
                          <a:ext cx="1633537" cy="1066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15379" y="4389886"/>
                <a:ext cx="428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379" y="4389886"/>
                <a:ext cx="428171" cy="52322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1951" y="3214228"/>
                <a:ext cx="4281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51" y="3214228"/>
                <a:ext cx="428171" cy="46166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3780" y="3891071"/>
                <a:ext cx="4281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80" y="3891071"/>
                <a:ext cx="428171" cy="461665"/>
              </a:xfrm>
              <a:prstGeom prst="rect">
                <a:avLst/>
              </a:prstGeom>
              <a:blipFill rotWithShape="0">
                <a:blip r:embed="rId17"/>
                <a:stretch>
                  <a:fillRect l="-7143" r="-8571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515581" y="4393305"/>
                <a:ext cx="4281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𝑸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581" y="4393305"/>
                <a:ext cx="428171" cy="461665"/>
              </a:xfrm>
              <a:prstGeom prst="rect">
                <a:avLst/>
              </a:prstGeom>
              <a:blipFill rotWithShape="0">
                <a:blip r:embed="rId18"/>
                <a:stretch>
                  <a:fillRect l="-7143" r="-8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392057" y="5386369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Consistent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647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More examples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Mouse brain (</a:t>
            </a:r>
            <a:r>
              <a:rPr lang="en-US" altLang="zh-CN" dirty="0" smtClean="0"/>
              <a:t>6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planes,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7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labels, total time: 421s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12580"/>
              </p:ext>
            </p:extLst>
          </p:nvPr>
        </p:nvGraphicFramePr>
        <p:xfrm>
          <a:off x="1342573" y="2469473"/>
          <a:ext cx="4283302" cy="3054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Image" r:id="rId3" imgW="2136600" imgH="1523880" progId="Photoshop.Image.18">
                  <p:embed/>
                </p:oleObj>
              </mc:Choice>
              <mc:Fallback>
                <p:oleObj name="Image" r:id="rId3" imgW="2136600" imgH="15238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2573" y="2469473"/>
                        <a:ext cx="4283302" cy="3054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961514"/>
              </p:ext>
            </p:extLst>
          </p:nvPr>
        </p:nvGraphicFramePr>
        <p:xfrm>
          <a:off x="6156722" y="2463124"/>
          <a:ext cx="4308760" cy="308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Image" r:id="rId5" imgW="2148840" imgH="1539000" progId="Photoshop.Image.18">
                  <p:embed/>
                </p:oleObj>
              </mc:Choice>
              <mc:Fallback>
                <p:oleObj name="Image" r:id="rId5" imgW="2148840" imgH="15390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56722" y="2463124"/>
                        <a:ext cx="4308760" cy="3083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31875" y="5664723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Inconsistent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71482" y="5664723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onsistent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483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11220449" cy="4648200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/>
              <a:t>algorithm for restoring consistency to non-parallel </a:t>
            </a:r>
            <a:r>
              <a:rPr lang="en-US" dirty="0" smtClean="0"/>
              <a:t>cross-sections</a:t>
            </a:r>
          </a:p>
          <a:p>
            <a:pPr lvl="1"/>
            <a:r>
              <a:rPr lang="en-US" dirty="0" smtClean="0"/>
              <a:t>Formulating and solving an MIP on implicit functions</a:t>
            </a:r>
          </a:p>
          <a:p>
            <a:pPr lvl="1"/>
            <a:r>
              <a:rPr lang="en-US" dirty="0" smtClean="0"/>
              <a:t>Allowing existing surface reconstruction methods to work on imperfect cross-section inputs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Limitations and future work</a:t>
            </a:r>
            <a:endParaRPr lang="en-US" dirty="0"/>
          </a:p>
          <a:p>
            <a:pPr lvl="1"/>
            <a:r>
              <a:rPr lang="en-US" dirty="0" smtClean="0"/>
              <a:t>Improving deformation energy to better preserve smooth/sharp features</a:t>
            </a:r>
            <a:endParaRPr lang="en-US" dirty="0"/>
          </a:p>
          <a:p>
            <a:pPr lvl="1"/>
            <a:r>
              <a:rPr lang="en-US" dirty="0" smtClean="0"/>
              <a:t>Integration into interactive volume segmentation (real-time feedback to users)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9448800" cy="1219200"/>
          </a:xfrm>
        </p:spPr>
        <p:txBody>
          <a:bodyPr/>
          <a:lstStyle/>
          <a:p>
            <a:r>
              <a:rPr lang="en-US" dirty="0" smtClean="0"/>
              <a:t>Background: Reconstruction from cross-sections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6168208" cy="4648200"/>
          </a:xfrm>
        </p:spPr>
        <p:txBody>
          <a:bodyPr/>
          <a:lstStyle/>
          <a:p>
            <a:r>
              <a:rPr lang="en-US" dirty="0" smtClean="0"/>
              <a:t>A well-studied problem dated back to 70s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Parallel</a:t>
            </a:r>
            <a:r>
              <a:rPr lang="en-US" dirty="0" smtClean="0"/>
              <a:t> planes</a:t>
            </a:r>
          </a:p>
          <a:p>
            <a:pPr lvl="1"/>
            <a:r>
              <a:rPr lang="en-US" dirty="0" smtClean="0"/>
              <a:t>Natural choice for 3D images, but </a:t>
            </a:r>
            <a:r>
              <a:rPr lang="en-US" dirty="0"/>
              <a:t>m</a:t>
            </a:r>
            <a:r>
              <a:rPr lang="en-US" dirty="0" smtClean="0"/>
              <a:t>ay require many cross-sections to describe shape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Non-parallel</a:t>
            </a:r>
            <a:r>
              <a:rPr lang="en-US" dirty="0" smtClean="0"/>
              <a:t> planes</a:t>
            </a:r>
          </a:p>
          <a:p>
            <a:pPr lvl="1"/>
            <a:r>
              <a:rPr lang="en-US" dirty="0" smtClean="0"/>
              <a:t>Well-chosen planes can describe shape with fewer </a:t>
            </a:r>
            <a:r>
              <a:rPr lang="en-US" dirty="0"/>
              <a:t>cross-sections </a:t>
            </a:r>
            <a:r>
              <a:rPr lang="en-US" sz="1400" dirty="0"/>
              <a:t>[</a:t>
            </a:r>
            <a:r>
              <a:rPr lang="en-US" sz="1400" dirty="0" err="1"/>
              <a:t>Boissonnat</a:t>
            </a:r>
            <a:r>
              <a:rPr lang="en-US" sz="1400" dirty="0"/>
              <a:t> 07, Liu 08, </a:t>
            </a:r>
            <a:r>
              <a:rPr lang="en-US" sz="1400" dirty="0" err="1"/>
              <a:t>Barequet</a:t>
            </a:r>
            <a:r>
              <a:rPr lang="en-US" sz="1400" dirty="0"/>
              <a:t> 09, </a:t>
            </a:r>
            <a:r>
              <a:rPr lang="en-US" sz="1400" dirty="0" err="1"/>
              <a:t>Bermano</a:t>
            </a:r>
            <a:r>
              <a:rPr lang="en-US" sz="1400" dirty="0"/>
              <a:t> 11, </a:t>
            </a:r>
            <a:r>
              <a:rPr lang="en-US" sz="1400" dirty="0" err="1"/>
              <a:t>Heckel</a:t>
            </a:r>
            <a:r>
              <a:rPr lang="en-US" sz="1400" dirty="0"/>
              <a:t> 11, Zou 15, Holloway 16, Huang 17]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20" y="1845254"/>
            <a:ext cx="1863220" cy="197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100189"/>
              </p:ext>
            </p:extLst>
          </p:nvPr>
        </p:nvGraphicFramePr>
        <p:xfrm>
          <a:off x="9531811" y="1730099"/>
          <a:ext cx="1709679" cy="2091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Image" r:id="rId5" imgW="7174603" imgH="8774603" progId="Photoshop.Image.8">
                  <p:embed/>
                </p:oleObj>
              </mc:Choice>
              <mc:Fallback>
                <p:oleObj name="Image" r:id="rId5" imgW="7174603" imgH="877460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1811" y="1730099"/>
                        <a:ext cx="1709679" cy="2091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117020"/>
              </p:ext>
            </p:extLst>
          </p:nvPr>
        </p:nvGraphicFramePr>
        <p:xfrm>
          <a:off x="7212485" y="4171191"/>
          <a:ext cx="1617555" cy="189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Image" r:id="rId7" imgW="2291713" imgH="2682018" progId="Photoshop.Image.8">
                  <p:embed/>
                </p:oleObj>
              </mc:Choice>
              <mc:Fallback>
                <p:oleObj name="Image" r:id="rId7" imgW="2291713" imgH="268201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2485" y="4171191"/>
                        <a:ext cx="1617555" cy="189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079666"/>
              </p:ext>
            </p:extLst>
          </p:nvPr>
        </p:nvGraphicFramePr>
        <p:xfrm>
          <a:off x="9623936" y="4171191"/>
          <a:ext cx="1617554" cy="189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Image" r:id="rId9" imgW="2291713" imgH="2682018" progId="Photoshop.Image.8">
                  <p:embed/>
                </p:oleObj>
              </mc:Choice>
              <mc:Fallback>
                <p:oleObj name="Image" r:id="rId9" imgW="2291713" imgH="268201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3936" y="4171191"/>
                        <a:ext cx="1617554" cy="189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Arrow 10"/>
          <p:cNvSpPr/>
          <p:nvPr/>
        </p:nvSpPr>
        <p:spPr>
          <a:xfrm>
            <a:off x="8989267" y="2776096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8989267" y="4868091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9448800" cy="1219200"/>
          </a:xfrm>
        </p:spPr>
        <p:txBody>
          <a:bodyPr/>
          <a:lstStyle/>
          <a:p>
            <a:r>
              <a:rPr lang="en-US" dirty="0" smtClean="0"/>
              <a:t>Background: Reconstruction from cross-sections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6239153" cy="4648200"/>
          </a:xfrm>
        </p:spPr>
        <p:txBody>
          <a:bodyPr/>
          <a:lstStyle/>
          <a:p>
            <a:r>
              <a:rPr lang="en-US" dirty="0" smtClean="0"/>
              <a:t>A well-studied problem dated back to 70s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Parallel</a:t>
            </a:r>
            <a:r>
              <a:rPr lang="en-US" dirty="0" smtClean="0"/>
              <a:t> planes</a:t>
            </a:r>
          </a:p>
          <a:p>
            <a:pPr lvl="1"/>
            <a:r>
              <a:rPr lang="en-US" dirty="0" smtClean="0"/>
              <a:t>Natural choice for 3D images, but may require many cross-sections to describe shape 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Non-parallel</a:t>
            </a:r>
            <a:r>
              <a:rPr lang="en-US" dirty="0" smtClean="0"/>
              <a:t> planes</a:t>
            </a:r>
          </a:p>
          <a:p>
            <a:pPr lvl="1"/>
            <a:r>
              <a:rPr lang="en-US" dirty="0" smtClean="0"/>
              <a:t>Well-chosen planes can describe shape with fewer cross-sections </a:t>
            </a:r>
            <a:r>
              <a:rPr lang="en-US" sz="1400" dirty="0" smtClean="0"/>
              <a:t>[</a:t>
            </a:r>
            <a:r>
              <a:rPr lang="en-US" sz="1400" dirty="0" err="1" smtClean="0"/>
              <a:t>Boissonnat</a:t>
            </a:r>
            <a:r>
              <a:rPr lang="en-US" sz="1400" dirty="0" smtClean="0"/>
              <a:t> 07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33B5E2"/>
                </a:solidFill>
              </a:rPr>
              <a:t>Liu </a:t>
            </a:r>
            <a:r>
              <a:rPr lang="en-US" sz="1400" dirty="0" smtClean="0">
                <a:solidFill>
                  <a:srgbClr val="33B5E2"/>
                </a:solidFill>
              </a:rPr>
              <a:t>08, </a:t>
            </a:r>
            <a:r>
              <a:rPr lang="en-US" sz="1400" dirty="0" err="1">
                <a:solidFill>
                  <a:srgbClr val="33B5E2"/>
                </a:solidFill>
              </a:rPr>
              <a:t>Barequet</a:t>
            </a:r>
            <a:r>
              <a:rPr lang="en-US" sz="1400" dirty="0">
                <a:solidFill>
                  <a:srgbClr val="33B5E2"/>
                </a:solidFill>
              </a:rPr>
              <a:t> 09, </a:t>
            </a:r>
            <a:r>
              <a:rPr lang="en-US" sz="1400" dirty="0" err="1">
                <a:solidFill>
                  <a:srgbClr val="33B5E2"/>
                </a:solidFill>
              </a:rPr>
              <a:t>Bermano</a:t>
            </a:r>
            <a:r>
              <a:rPr lang="en-US" sz="1400" dirty="0">
                <a:solidFill>
                  <a:srgbClr val="33B5E2"/>
                </a:solidFill>
              </a:rPr>
              <a:t> </a:t>
            </a:r>
            <a:r>
              <a:rPr lang="en-US" sz="1400" dirty="0" smtClean="0">
                <a:solidFill>
                  <a:srgbClr val="33B5E2"/>
                </a:solidFill>
              </a:rPr>
              <a:t>11</a:t>
            </a:r>
            <a:r>
              <a:rPr lang="en-US" sz="1400" dirty="0" smtClean="0"/>
              <a:t>, </a:t>
            </a:r>
            <a:r>
              <a:rPr lang="en-US" sz="1400" dirty="0" err="1"/>
              <a:t>Heckel</a:t>
            </a:r>
            <a:r>
              <a:rPr lang="en-US" sz="1400" dirty="0"/>
              <a:t> </a:t>
            </a:r>
            <a:r>
              <a:rPr lang="en-US" sz="1400" dirty="0" smtClean="0"/>
              <a:t>11, Zou 15, Holloway </a:t>
            </a:r>
            <a:r>
              <a:rPr lang="en-US" sz="1400" dirty="0"/>
              <a:t>16, </a:t>
            </a:r>
            <a:r>
              <a:rPr lang="en-US" sz="1400" dirty="0">
                <a:solidFill>
                  <a:srgbClr val="33B5E2"/>
                </a:solidFill>
              </a:rPr>
              <a:t>Huang 17</a:t>
            </a:r>
            <a:r>
              <a:rPr lang="en-US" sz="1400" dirty="0"/>
              <a:t>]</a:t>
            </a:r>
            <a:endParaRPr lang="en-US" dirty="0" smtClean="0"/>
          </a:p>
          <a:p>
            <a:pPr lvl="1"/>
            <a:r>
              <a:rPr lang="en-US" altLang="zh-CN" dirty="0" smtClean="0"/>
              <a:t>Extension </a:t>
            </a:r>
            <a:r>
              <a:rPr lang="en-US" dirty="0" smtClean="0"/>
              <a:t>to model multi-labelled domains from multi-labelled cross-sections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464889"/>
              </p:ext>
            </p:extLst>
          </p:nvPr>
        </p:nvGraphicFramePr>
        <p:xfrm>
          <a:off x="7948246" y="1785369"/>
          <a:ext cx="2617967" cy="18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Image" r:id="rId4" imgW="2444400" imgH="1719000" progId="Photoshop.Image.18">
                  <p:embed/>
                </p:oleObj>
              </mc:Choice>
              <mc:Fallback>
                <p:oleObj name="Image" r:id="rId4" imgW="2444400" imgH="171900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8246" y="1785369"/>
                        <a:ext cx="2617967" cy="1841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94130"/>
              </p:ext>
            </p:extLst>
          </p:nvPr>
        </p:nvGraphicFramePr>
        <p:xfrm>
          <a:off x="9753487" y="4384581"/>
          <a:ext cx="1954213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" name="Image" r:id="rId6" imgW="1953720" imgH="1554480" progId="Photoshop.Image.18">
                  <p:embed/>
                </p:oleObj>
              </mc:Choice>
              <mc:Fallback>
                <p:oleObj name="Image" r:id="rId6" imgW="1953720" imgH="15544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53487" y="4384581"/>
                        <a:ext cx="1954213" cy="155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621802"/>
              </p:ext>
            </p:extLst>
          </p:nvPr>
        </p:nvGraphicFramePr>
        <p:xfrm>
          <a:off x="7224469" y="4356007"/>
          <a:ext cx="230187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" name="Image" r:id="rId8" imgW="2301120" imgH="1612080" progId="Photoshop.Image.18">
                  <p:embed/>
                </p:oleObj>
              </mc:Choice>
              <mc:Fallback>
                <p:oleObj name="Image" r:id="rId8" imgW="2301120" imgH="16120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24469" y="4356007"/>
                        <a:ext cx="2301875" cy="161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ight Arrow 12"/>
          <p:cNvSpPr/>
          <p:nvPr/>
        </p:nvSpPr>
        <p:spPr>
          <a:xfrm rot="5400000">
            <a:off x="9083587" y="3896155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Methods handling </a:t>
            </a:r>
            <a:r>
              <a:rPr lang="en-US" dirty="0" smtClean="0">
                <a:solidFill>
                  <a:srgbClr val="00B0F0"/>
                </a:solidFill>
              </a:rPr>
              <a:t>non-parallel</a:t>
            </a:r>
            <a:r>
              <a:rPr lang="en-US" dirty="0" smtClean="0"/>
              <a:t> cross-sections require </a:t>
            </a:r>
            <a:r>
              <a:rPr lang="en-US" dirty="0" smtClean="0">
                <a:solidFill>
                  <a:srgbClr val="00B0F0"/>
                </a:solidFill>
              </a:rPr>
              <a:t>consistent</a:t>
            </a:r>
            <a:r>
              <a:rPr lang="en-US" dirty="0" smtClean="0"/>
              <a:t> input</a:t>
            </a:r>
          </a:p>
          <a:p>
            <a:pPr lvl="1"/>
            <a:r>
              <a:rPr lang="en-US" dirty="0" smtClean="0"/>
              <a:t>Intersecting cross-sections share the same labelling along the intersection line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90435" y="5450911"/>
            <a:ext cx="1494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Consistent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494943"/>
              </p:ext>
            </p:extLst>
          </p:nvPr>
        </p:nvGraphicFramePr>
        <p:xfrm>
          <a:off x="1986685" y="3147868"/>
          <a:ext cx="3254156" cy="191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Image" r:id="rId3" imgW="2176200" imgH="1280160" progId="Photoshop.Image.18">
                  <p:embed/>
                </p:oleObj>
              </mc:Choice>
              <mc:Fallback>
                <p:oleObj name="Image" r:id="rId3" imgW="2176200" imgH="12801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6685" y="3147868"/>
                        <a:ext cx="3254156" cy="191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346656"/>
              </p:ext>
            </p:extLst>
          </p:nvPr>
        </p:nvGraphicFramePr>
        <p:xfrm>
          <a:off x="6308256" y="3021881"/>
          <a:ext cx="3389353" cy="191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Image" r:id="rId5" imgW="2401560" imgH="1356120" progId="Photoshop.Image.18">
                  <p:embed/>
                </p:oleObj>
              </mc:Choice>
              <mc:Fallback>
                <p:oleObj name="Image" r:id="rId5" imgW="2401560" imgH="13561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08256" y="3021881"/>
                        <a:ext cx="3389353" cy="191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433324" y="5450911"/>
            <a:ext cx="1696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Inconsistent</a:t>
            </a:r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475509" y="3539837"/>
            <a:ext cx="4491038" cy="131618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52017" y="3525983"/>
            <a:ext cx="4491038" cy="131618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953167" y="4595705"/>
            <a:ext cx="179749" cy="17974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ross 14"/>
          <p:cNvSpPr/>
          <p:nvPr/>
        </p:nvSpPr>
        <p:spPr>
          <a:xfrm>
            <a:off x="1961635" y="4604173"/>
            <a:ext cx="165100" cy="165100"/>
          </a:xfrm>
          <a:prstGeom prst="plus">
            <a:avLst>
              <a:gd name="adj" fmla="val 391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81426" y="4240105"/>
            <a:ext cx="179749" cy="17974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ross 19"/>
          <p:cNvSpPr/>
          <p:nvPr/>
        </p:nvSpPr>
        <p:spPr>
          <a:xfrm>
            <a:off x="3189894" y="4248573"/>
            <a:ext cx="165100" cy="165100"/>
          </a:xfrm>
          <a:prstGeom prst="plus">
            <a:avLst>
              <a:gd name="adj" fmla="val 391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27606" y="3713055"/>
            <a:ext cx="179749" cy="17974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ross 21"/>
          <p:cNvSpPr/>
          <p:nvPr/>
        </p:nvSpPr>
        <p:spPr>
          <a:xfrm>
            <a:off x="5036074" y="3721523"/>
            <a:ext cx="165100" cy="165100"/>
          </a:xfrm>
          <a:prstGeom prst="plus">
            <a:avLst>
              <a:gd name="adj" fmla="val 391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531498" y="4486780"/>
            <a:ext cx="179749" cy="17974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649098" y="4184074"/>
            <a:ext cx="179749" cy="17974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569613" y="3605106"/>
            <a:ext cx="179749" cy="17974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ross 25"/>
          <p:cNvSpPr/>
          <p:nvPr/>
        </p:nvSpPr>
        <p:spPr>
          <a:xfrm>
            <a:off x="6266683" y="4588633"/>
            <a:ext cx="165100" cy="165100"/>
          </a:xfrm>
          <a:prstGeom prst="plus">
            <a:avLst>
              <a:gd name="adj" fmla="val 391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ross 26"/>
          <p:cNvSpPr/>
          <p:nvPr/>
        </p:nvSpPr>
        <p:spPr>
          <a:xfrm>
            <a:off x="7482589" y="4227405"/>
            <a:ext cx="165100" cy="165100"/>
          </a:xfrm>
          <a:prstGeom prst="plus">
            <a:avLst>
              <a:gd name="adj" fmla="val 391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ross 27"/>
          <p:cNvSpPr/>
          <p:nvPr/>
        </p:nvSpPr>
        <p:spPr>
          <a:xfrm>
            <a:off x="9066375" y="3764535"/>
            <a:ext cx="165100" cy="165100"/>
          </a:xfrm>
          <a:prstGeom prst="plus">
            <a:avLst>
              <a:gd name="adj" fmla="val 391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 rot="4454342">
            <a:off x="9235548" y="3263316"/>
            <a:ext cx="239486" cy="556969"/>
          </a:xfrm>
          <a:prstGeom prst="leftBrace">
            <a:avLst>
              <a:gd name="adj1" fmla="val 83333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4454342">
            <a:off x="7460414" y="3972426"/>
            <a:ext cx="239486" cy="185704"/>
          </a:xfrm>
          <a:prstGeom prst="leftBrace">
            <a:avLst>
              <a:gd name="adj1" fmla="val 83333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4454342">
            <a:off x="6271971" y="4238485"/>
            <a:ext cx="239486" cy="315202"/>
          </a:xfrm>
          <a:prstGeom prst="leftBrace">
            <a:avLst>
              <a:gd name="adj1" fmla="val 83333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7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78" y="1654327"/>
            <a:ext cx="8126477" cy="4648200"/>
          </a:xfrm>
        </p:spPr>
        <p:txBody>
          <a:bodyPr/>
          <a:lstStyle/>
          <a:p>
            <a:r>
              <a:rPr lang="en-US" altLang="zh-CN" dirty="0" smtClean="0"/>
              <a:t>All interpolating methods fail on inconsistent cross-sections</a:t>
            </a:r>
          </a:p>
          <a:p>
            <a:r>
              <a:rPr lang="en-US" dirty="0" smtClean="0"/>
              <a:t>Approximating methods work, but create surface artifacts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036380" y="2986269"/>
            <a:ext cx="5080900" cy="2960170"/>
            <a:chOff x="5514822" y="2186747"/>
            <a:chExt cx="5966928" cy="3476377"/>
          </a:xfrm>
        </p:grpSpPr>
        <p:pic>
          <p:nvPicPr>
            <p:cNvPr id="30" name="Picture 29" descr="fig-Bermano.psd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54" b="50655"/>
            <a:stretch/>
          </p:blipFill>
          <p:spPr>
            <a:xfrm>
              <a:off x="5514822" y="2186747"/>
              <a:ext cx="2882206" cy="3384089"/>
            </a:xfrm>
            <a:prstGeom prst="rect">
              <a:avLst/>
            </a:prstGeom>
          </p:spPr>
        </p:pic>
        <p:pic>
          <p:nvPicPr>
            <p:cNvPr id="31" name="Picture 30" descr="fig-Bermano.psd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89" r="53754"/>
            <a:stretch/>
          </p:blipFill>
          <p:spPr>
            <a:xfrm>
              <a:off x="8599544" y="2205923"/>
              <a:ext cx="2882206" cy="3457201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653161" y="5761773"/>
            <a:ext cx="14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[</a:t>
            </a:r>
            <a:r>
              <a:rPr lang="en-US" dirty="0" err="1" smtClean="0"/>
              <a:t>Bermano</a:t>
            </a:r>
            <a:r>
              <a:rPr lang="zh-CN" altLang="en-US" dirty="0" smtClean="0"/>
              <a:t> </a:t>
            </a:r>
            <a:r>
              <a:rPr lang="en-US" altLang="zh-CN" dirty="0" smtClean="0"/>
              <a:t>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1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25450"/>
            <a:ext cx="9993086" cy="1219200"/>
          </a:xfrm>
        </p:spPr>
        <p:txBody>
          <a:bodyPr/>
          <a:lstStyle/>
          <a:p>
            <a:r>
              <a:rPr lang="en-US" altLang="zh-CN" dirty="0" smtClean="0"/>
              <a:t>Background: </a:t>
            </a:r>
            <a:r>
              <a:rPr lang="en-US" dirty="0" smtClean="0"/>
              <a:t>where does inconsistency come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Cross-sections are often created independently from each other</a:t>
            </a:r>
          </a:p>
          <a:p>
            <a:r>
              <a:rPr lang="en-US" dirty="0" smtClean="0"/>
              <a:t>We can ask the users/software to be more careful. But…</a:t>
            </a:r>
          </a:p>
          <a:p>
            <a:pPr lvl="1"/>
            <a:r>
              <a:rPr lang="en-US" altLang="zh-CN" dirty="0" smtClean="0"/>
              <a:t>Adds labor and distraction</a:t>
            </a:r>
          </a:p>
          <a:p>
            <a:pPr lvl="1"/>
            <a:r>
              <a:rPr lang="en-US" altLang="zh-CN" dirty="0" smtClean="0"/>
              <a:t>Requires changes to existing software</a:t>
            </a:r>
          </a:p>
          <a:p>
            <a:pPr lvl="1"/>
            <a:r>
              <a:rPr lang="en-US" altLang="zh-CN" dirty="0" smtClean="0"/>
              <a:t>Cannot process existing data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465" y="3686233"/>
            <a:ext cx="2966121" cy="2133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26" y="3735107"/>
            <a:ext cx="2988760" cy="20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98" y="1645972"/>
            <a:ext cx="11220449" cy="4648200"/>
          </a:xfrm>
        </p:spPr>
        <p:txBody>
          <a:bodyPr/>
          <a:lstStyle/>
          <a:p>
            <a:r>
              <a:rPr lang="en-US" altLang="zh-CN" dirty="0" smtClean="0"/>
              <a:t>Given a set of (possibly inconsistent) multi-labelled non-parallel cross-sections</a:t>
            </a:r>
          </a:p>
          <a:p>
            <a:r>
              <a:rPr lang="en-US" altLang="zh-CN" dirty="0" smtClean="0"/>
              <a:t>Modify curves on each cross-section to restore consistency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2988" y="6411913"/>
            <a:ext cx="2259012" cy="303212"/>
          </a:xfrm>
          <a:prstGeom prst="rect">
            <a:avLst/>
          </a:prstGeom>
        </p:spPr>
        <p:txBody>
          <a:bodyPr/>
          <a:lstStyle/>
          <a:p>
            <a:fld id="{7AD14076-261D-44E2-B486-4068BDBB861D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628412"/>
              </p:ext>
            </p:extLst>
          </p:nvPr>
        </p:nvGraphicFramePr>
        <p:xfrm>
          <a:off x="6922608" y="3351973"/>
          <a:ext cx="2962640" cy="174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Image" r:id="rId4" imgW="2176200" imgH="1280160" progId="Photoshop.Image.18">
                  <p:embed/>
                </p:oleObj>
              </mc:Choice>
              <mc:Fallback>
                <p:oleObj name="Image" r:id="rId4" imgW="2176200" imgH="12801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2608" y="3351973"/>
                        <a:ext cx="2962640" cy="174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86907"/>
              </p:ext>
            </p:extLst>
          </p:nvPr>
        </p:nvGraphicFramePr>
        <p:xfrm>
          <a:off x="2194888" y="3300267"/>
          <a:ext cx="3269442" cy="1846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Image" r:id="rId6" imgW="2401560" imgH="1356120" progId="Photoshop.Image.18">
                  <p:embed/>
                </p:oleObj>
              </mc:Choice>
              <mc:Fallback>
                <p:oleObj name="Image" r:id="rId6" imgW="2401560" imgH="13561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4888" y="3300267"/>
                        <a:ext cx="3269442" cy="1846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>
            <a:off x="5970688" y="4051881"/>
            <a:ext cx="542544" cy="34296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Design 1">
      <a:dk1>
        <a:srgbClr val="000000"/>
      </a:dk1>
      <a:lt1>
        <a:srgbClr val="FFFFFF"/>
      </a:lt1>
      <a:dk2>
        <a:srgbClr val="FFFFFF"/>
      </a:dk2>
      <a:lt2>
        <a:srgbClr val="FFCC33"/>
      </a:lt2>
      <a:accent1>
        <a:srgbClr val="FF6633"/>
      </a:accent1>
      <a:accent2>
        <a:srgbClr val="B9D300"/>
      </a:accent2>
      <a:accent3>
        <a:srgbClr val="FFFFFF"/>
      </a:accent3>
      <a:accent4>
        <a:srgbClr val="000000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30264</TotalTime>
  <Words>1297</Words>
  <Application>Microsoft Office PowerPoint</Application>
  <PresentationFormat>Widescreen</PresentationFormat>
  <Paragraphs>366</Paragraphs>
  <Slides>34</Slides>
  <Notes>23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Palatino</vt:lpstr>
      <vt:lpstr>宋体</vt:lpstr>
      <vt:lpstr>Arial</vt:lpstr>
      <vt:lpstr>Calibri</vt:lpstr>
      <vt:lpstr>Cambria Math</vt:lpstr>
      <vt:lpstr>Default Theme</vt:lpstr>
      <vt:lpstr>Image</vt:lpstr>
      <vt:lpstr>Repairing Inconsistent Curve Networks on  Non-parallel Cross-sections </vt:lpstr>
      <vt:lpstr>Motivation: Image segmentation</vt:lpstr>
      <vt:lpstr>Motivation: Image segmentation</vt:lpstr>
      <vt:lpstr>Background: Reconstruction from cross-sections</vt:lpstr>
      <vt:lpstr>Background: Reconstruction from cross-sections</vt:lpstr>
      <vt:lpstr>Background: Consistency</vt:lpstr>
      <vt:lpstr>Background: Consistency</vt:lpstr>
      <vt:lpstr>Background: where does inconsistency come from?</vt:lpstr>
      <vt:lpstr>Objective</vt:lpstr>
      <vt:lpstr>Explicit approach</vt:lpstr>
      <vt:lpstr>Implicit approach</vt:lpstr>
      <vt:lpstr>Implicit approach</vt:lpstr>
      <vt:lpstr>Implicit representation</vt:lpstr>
      <vt:lpstr>Implicit representation</vt:lpstr>
      <vt:lpstr>Implicit representation</vt:lpstr>
      <vt:lpstr>Problem formulation</vt:lpstr>
      <vt:lpstr>Consistency constraints</vt:lpstr>
      <vt:lpstr>Deformation energy</vt:lpstr>
      <vt:lpstr>Mixed-Integer Programming (MIP)</vt:lpstr>
      <vt:lpstr>Optimization</vt:lpstr>
      <vt:lpstr>Quadratic Programming (QP)</vt:lpstr>
      <vt:lpstr>Optimization strategy</vt:lpstr>
      <vt:lpstr>Updating labels</vt:lpstr>
      <vt:lpstr>Updating labels</vt:lpstr>
      <vt:lpstr>Updating labels</vt:lpstr>
      <vt:lpstr>Experiments: Parameter selection</vt:lpstr>
      <vt:lpstr>Experiments: Performance</vt:lpstr>
      <vt:lpstr>Experiments: More examples</vt:lpstr>
      <vt:lpstr>Experiments: More examples</vt:lpstr>
      <vt:lpstr>Experiments: More examples</vt:lpstr>
      <vt:lpstr>Experiments: More examples</vt:lpstr>
      <vt:lpstr>Experiments: More examples</vt:lpstr>
      <vt:lpstr>Experiments: More examples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</dc:creator>
  <cp:lastModifiedBy>Tao Ju</cp:lastModifiedBy>
  <cp:revision>273</cp:revision>
  <dcterms:created xsi:type="dcterms:W3CDTF">2017-10-20T09:20:57Z</dcterms:created>
  <dcterms:modified xsi:type="dcterms:W3CDTF">2018-04-18T20:16:57Z</dcterms:modified>
</cp:coreProperties>
</file>