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mov" ContentType="video/quicktime"/>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handoutMasterIdLst>
    <p:handoutMasterId r:id="rId43"/>
  </p:handoutMasterIdLst>
  <p:sldIdLst>
    <p:sldId id="574" r:id="rId2"/>
    <p:sldId id="577" r:id="rId3"/>
    <p:sldId id="578" r:id="rId4"/>
    <p:sldId id="585" r:id="rId5"/>
    <p:sldId id="589" r:id="rId6"/>
    <p:sldId id="642" r:id="rId7"/>
    <p:sldId id="644" r:id="rId8"/>
    <p:sldId id="580" r:id="rId9"/>
    <p:sldId id="596" r:id="rId10"/>
    <p:sldId id="597" r:id="rId11"/>
    <p:sldId id="598" r:id="rId12"/>
    <p:sldId id="581" r:id="rId13"/>
    <p:sldId id="582" r:id="rId14"/>
    <p:sldId id="584" r:id="rId15"/>
    <p:sldId id="608" r:id="rId16"/>
    <p:sldId id="599" r:id="rId17"/>
    <p:sldId id="610" r:id="rId18"/>
    <p:sldId id="609" r:id="rId19"/>
    <p:sldId id="645" r:id="rId20"/>
    <p:sldId id="646" r:id="rId21"/>
    <p:sldId id="647" r:id="rId22"/>
    <p:sldId id="648" r:id="rId23"/>
    <p:sldId id="649" r:id="rId24"/>
    <p:sldId id="650" r:id="rId25"/>
    <p:sldId id="651" r:id="rId26"/>
    <p:sldId id="652" r:id="rId27"/>
    <p:sldId id="653" r:id="rId28"/>
    <p:sldId id="654" r:id="rId29"/>
    <p:sldId id="655" r:id="rId30"/>
    <p:sldId id="656" r:id="rId31"/>
    <p:sldId id="657" r:id="rId32"/>
    <p:sldId id="658" r:id="rId33"/>
    <p:sldId id="621" r:id="rId34"/>
    <p:sldId id="637" r:id="rId35"/>
    <p:sldId id="622" r:id="rId36"/>
    <p:sldId id="627" r:id="rId37"/>
    <p:sldId id="623" r:id="rId38"/>
    <p:sldId id="624" r:id="rId39"/>
    <p:sldId id="638" r:id="rId40"/>
    <p:sldId id="62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7C5"/>
    <a:srgbClr val="C62827"/>
    <a:srgbClr val="939393"/>
    <a:srgbClr val="0000FF"/>
    <a:srgbClr val="66FF33"/>
    <a:srgbClr val="FFFFFF"/>
    <a:srgbClr val="FF6600"/>
    <a:srgbClr val="D9D9D9"/>
    <a:srgbClr val="0D12DD"/>
    <a:srgbClr val="00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74411" autoAdjust="0"/>
  </p:normalViewPr>
  <p:slideViewPr>
    <p:cSldViewPr snapToGrid="0">
      <p:cViewPr varScale="1">
        <p:scale>
          <a:sx n="66" d="100"/>
          <a:sy n="66" d="100"/>
        </p:scale>
        <p:origin x="1315" y="58"/>
      </p:cViewPr>
      <p:guideLst>
        <p:guide orient="horz" pos="2160"/>
        <p:guide pos="3840"/>
      </p:guideLst>
    </p:cSldViewPr>
  </p:slideViewPr>
  <p:notesTextViewPr>
    <p:cViewPr>
      <p:scale>
        <a:sx n="3" d="2"/>
        <a:sy n="3" d="2"/>
      </p:scale>
      <p:origin x="0" y="0"/>
    </p:cViewPr>
  </p:notesTextViewPr>
  <p:sorterViewPr>
    <p:cViewPr>
      <p:scale>
        <a:sx n="160" d="100"/>
        <a:sy n="160" d="100"/>
      </p:scale>
      <p:origin x="0" y="0"/>
    </p:cViewPr>
  </p:sorterViewPr>
  <p:notesViewPr>
    <p:cSldViewPr snapToGrid="0">
      <p:cViewPr varScale="1">
        <p:scale>
          <a:sx n="65" d="100"/>
          <a:sy n="65" d="100"/>
        </p:scale>
        <p:origin x="239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5.wmf"/><Relationship Id="rId1" Type="http://schemas.openxmlformats.org/officeDocument/2006/relationships/image" Target="../media/image44.wmf"/><Relationship Id="rId5" Type="http://schemas.openxmlformats.org/officeDocument/2006/relationships/image" Target="../media/image48.wmf"/><Relationship Id="rId4" Type="http://schemas.openxmlformats.org/officeDocument/2006/relationships/image" Target="../media/image4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47.wmf"/><Relationship Id="rId7" Type="http://schemas.openxmlformats.org/officeDocument/2006/relationships/image" Target="../media/image50.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8.wmf"/><Relationship Id="rId5" Type="http://schemas.openxmlformats.org/officeDocument/2006/relationships/image" Target="../media/image46.wmf"/><Relationship Id="rId4" Type="http://schemas.openxmlformats.org/officeDocument/2006/relationships/image" Target="../media/image49.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image" Target="../media/image47.wmf"/><Relationship Id="rId7" Type="http://schemas.openxmlformats.org/officeDocument/2006/relationships/image" Target="../media/image48.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6.wmf"/><Relationship Id="rId5" Type="http://schemas.openxmlformats.org/officeDocument/2006/relationships/image" Target="../media/image51.wmf"/><Relationship Id="rId4" Type="http://schemas.openxmlformats.org/officeDocument/2006/relationships/image" Target="../media/image49.wmf"/><Relationship Id="rId9" Type="http://schemas.openxmlformats.org/officeDocument/2006/relationships/image" Target="../media/image5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8.wmf"/><Relationship Id="rId1" Type="http://schemas.openxmlformats.org/officeDocument/2006/relationships/image" Target="../media/image44.wmf"/><Relationship Id="rId4" Type="http://schemas.openxmlformats.org/officeDocument/2006/relationships/image" Target="../media/image52.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79.wmf"/><Relationship Id="rId1" Type="http://schemas.openxmlformats.org/officeDocument/2006/relationships/image" Target="../media/image78.wmf"/><Relationship Id="rId4" Type="http://schemas.openxmlformats.org/officeDocument/2006/relationships/image" Target="../media/image8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2.wmf"/><Relationship Id="rId4" Type="http://schemas.openxmlformats.org/officeDocument/2006/relationships/image" Target="../media/image8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5" Type="http://schemas.openxmlformats.org/officeDocument/2006/relationships/image" Target="../media/image40.wmf"/><Relationship Id="rId4"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42.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A7AF78-EDD5-4516-8CF4-79D4D42DCF27}" type="datetimeFigureOut">
              <a:rPr lang="en-US" smtClean="0"/>
              <a:t>7/29/2017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08B8B4-FB21-47FB-89C9-87148D1FF1DD}" type="slidenum">
              <a:rPr lang="en-US" smtClean="0"/>
              <a:t>‹#›</a:t>
            </a:fld>
            <a:endParaRPr lang="en-US"/>
          </a:p>
        </p:txBody>
      </p:sp>
    </p:spTree>
    <p:extLst>
      <p:ext uri="{BB962C8B-B14F-4D97-AF65-F5344CB8AC3E}">
        <p14:creationId xmlns:p14="http://schemas.microsoft.com/office/powerpoint/2010/main" val="40373746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E3526-8AAD-405E-ABDB-4881F06F7986}" type="datetimeFigureOut">
              <a:rPr lang="en-US" smtClean="0"/>
              <a:t>7/29/2017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D04DD-8C58-4B50-8D33-B9F27453CEC3}" type="slidenum">
              <a:rPr lang="en-US" smtClean="0"/>
              <a:t>‹#›</a:t>
            </a:fld>
            <a:endParaRPr lang="en-US"/>
          </a:p>
        </p:txBody>
      </p:sp>
    </p:spTree>
    <p:extLst>
      <p:ext uri="{BB962C8B-B14F-4D97-AF65-F5344CB8AC3E}">
        <p14:creationId xmlns:p14="http://schemas.microsoft.com/office/powerpoint/2010/main" val="26444960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to our talk, and I am going to talk about reconstructing multi-labeled domain with topology control.</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1</a:t>
            </a:fld>
            <a:endParaRPr lang="en-US"/>
          </a:p>
        </p:txBody>
      </p:sp>
    </p:spTree>
    <p:extLst>
      <p:ext uri="{BB962C8B-B14F-4D97-AF65-F5344CB8AC3E}">
        <p14:creationId xmlns:p14="http://schemas.microsoft.com/office/powerpoint/2010/main" val="270298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none of these</a:t>
            </a:r>
            <a:r>
              <a:rPr lang="en-US" baseline="0" dirty="0" smtClean="0"/>
              <a:t> method for reconstructing material interfaces can guarantee a correct topology</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10</a:t>
            </a:fld>
            <a:endParaRPr lang="en-US"/>
          </a:p>
        </p:txBody>
      </p:sp>
    </p:spTree>
    <p:extLst>
      <p:ext uri="{BB962C8B-B14F-4D97-AF65-F5344CB8AC3E}">
        <p14:creationId xmlns:p14="http://schemas.microsoft.com/office/powerpoint/2010/main" val="253020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I have shown a quick example here and you see a example from </a:t>
            </a:r>
            <a:r>
              <a:rPr lang="en-US" baseline="0" dirty="0" err="1" smtClean="0"/>
              <a:t>Bermano</a:t>
            </a:r>
            <a:r>
              <a:rPr lang="en-US" baseline="0" dirty="0" smtClean="0"/>
              <a:t> et al in 2011. Giving the input cross-sections, their method create the material interfaces that has multiple topological errors, such as an extra handle or disconnected components.</a:t>
            </a:r>
          </a:p>
          <a:p>
            <a:endParaRPr lang="en-US" baseline="0" dirty="0" smtClean="0"/>
          </a:p>
          <a:p>
            <a:r>
              <a:rPr lang="en-US" b="1" baseline="0" dirty="0" smtClean="0"/>
              <a:t>Notices that these labels are intertwined with each other, it is difficult to fix the topological problem of one label without destroying the topology of the other. </a:t>
            </a:r>
            <a:endParaRPr lang="en-US" b="1" dirty="0"/>
          </a:p>
        </p:txBody>
      </p:sp>
      <p:sp>
        <p:nvSpPr>
          <p:cNvPr id="4" name="Slide Number Placeholder 3"/>
          <p:cNvSpPr>
            <a:spLocks noGrp="1"/>
          </p:cNvSpPr>
          <p:nvPr>
            <p:ph type="sldNum" sz="quarter" idx="10"/>
          </p:nvPr>
        </p:nvSpPr>
        <p:spPr/>
        <p:txBody>
          <a:bodyPr/>
          <a:lstStyle/>
          <a:p>
            <a:fld id="{E1FD04DD-8C58-4B50-8D33-B9F27453CEC3}" type="slidenum">
              <a:rPr lang="en-US" smtClean="0"/>
              <a:t>11</a:t>
            </a:fld>
            <a:endParaRPr lang="en-US"/>
          </a:p>
        </p:txBody>
      </p:sp>
    </p:spTree>
    <p:extLst>
      <p:ext uri="{BB962C8B-B14F-4D97-AF65-F5344CB8AC3E}">
        <p14:creationId xmlns:p14="http://schemas.microsoft.com/office/powerpoint/2010/main" val="80110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also classes of methods for repairing bad topologies or reconstruction with topology control, but they are limited to two label domains. </a:t>
            </a:r>
          </a:p>
          <a:p>
            <a:endParaRPr lang="en-US" baseline="0" dirty="0" smtClean="0"/>
          </a:p>
          <a:p>
            <a:r>
              <a:rPr lang="en-US" baseline="0" dirty="0" smtClean="0"/>
              <a:t>For example sharp et al at 2007, provide interactive approach for reconstructing from point cloud, while </a:t>
            </a:r>
            <a:r>
              <a:rPr lang="en-US" baseline="0" dirty="0" err="1" smtClean="0"/>
              <a:t>Zou</a:t>
            </a:r>
            <a:r>
              <a:rPr lang="en-US" baseline="0" dirty="0" smtClean="0"/>
              <a:t> et al in 2015, which is a very similar work of ours, reconstructed from cross-sections, a topologically correct two label surface.</a:t>
            </a:r>
          </a:p>
          <a:p>
            <a:endParaRPr lang="en-US" baseline="0" dirty="0" smtClean="0"/>
          </a:p>
          <a:p>
            <a:r>
              <a:rPr lang="en-US" b="1" baseline="0" dirty="0" smtClean="0"/>
              <a:t>As I mention before these methods are limited to two label domains, and hence could not be easily extended to handle multi-label material interfaces. Naive</a:t>
            </a:r>
            <a:r>
              <a:rPr lang="en-US" baseline="0" dirty="0" smtClean="0"/>
              <a:t> application of these method to each label in the domain would easily causes intersecting material interfaces that are geometrically incorrect. </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12</a:t>
            </a:fld>
            <a:endParaRPr lang="en-US"/>
          </a:p>
        </p:txBody>
      </p:sp>
    </p:spTree>
    <p:extLst>
      <p:ext uri="{BB962C8B-B14F-4D97-AF65-F5344CB8AC3E}">
        <p14:creationId xmlns:p14="http://schemas.microsoft.com/office/powerpoint/2010/main" val="3962728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our work try</a:t>
            </a:r>
            <a:r>
              <a:rPr lang="en-US" baseline="0" dirty="0" smtClean="0"/>
              <a:t> to fill the gap in material interface modeling by developing an algorithm of reconstructing material interface from cross-sections. The algorithm handles arbitrary number of labels and planes, whether they are parallel or not.</a:t>
            </a:r>
          </a:p>
          <a:p>
            <a:endParaRPr lang="en-US" baseline="0" dirty="0" smtClean="0"/>
          </a:p>
          <a:p>
            <a:r>
              <a:rPr lang="en-US" baseline="0" dirty="0" smtClean="0"/>
              <a:t>And the key feature of our method is that the user has control of topology of the final result, in two forms. User can choose to specify the number of components and genus for any set of labels, and the user can also modify the result using interactive sketching. </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13</a:t>
            </a:fld>
            <a:endParaRPr lang="en-US"/>
          </a:p>
        </p:txBody>
      </p:sp>
    </p:spTree>
    <p:extLst>
      <p:ext uri="{BB962C8B-B14F-4D97-AF65-F5344CB8AC3E}">
        <p14:creationId xmlns:p14="http://schemas.microsoft.com/office/powerpoint/2010/main" val="2318289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compare the result</a:t>
            </a:r>
            <a:r>
              <a:rPr lang="en-US" baseline="0" dirty="0" smtClean="0"/>
              <a:t> with and without topological constraint.</a:t>
            </a:r>
          </a:p>
          <a:p>
            <a:endParaRPr lang="en-US" baseline="0" dirty="0" smtClean="0"/>
          </a:p>
          <a:p>
            <a:r>
              <a:rPr lang="en-US" baseline="0" dirty="0" smtClean="0"/>
              <a:t>As we have seen before on the top row, without topological constraint, reconstruction methods can easily create material interface that has extra handles or broken components. And the bottom row shows our result with constraint such that both yellow and green labels are bounded by a single genus 0 surface. </a:t>
            </a:r>
            <a:r>
              <a:rPr lang="en-US" b="1" baseline="0" dirty="0" smtClean="0"/>
              <a:t>Again this is a challenging task as these two labels are adjacent to each other, so fixing the topology of one label could not be done independently of the other label. Their topological properties are closely related.</a:t>
            </a:r>
            <a:endParaRPr lang="en-US" b="1"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14</a:t>
            </a:fld>
            <a:endParaRPr lang="en-US"/>
          </a:p>
        </p:txBody>
      </p:sp>
    </p:spTree>
    <p:extLst>
      <p:ext uri="{BB962C8B-B14F-4D97-AF65-F5344CB8AC3E}">
        <p14:creationId xmlns:p14="http://schemas.microsoft.com/office/powerpoint/2010/main" val="983707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Technically, we extend the divide and conquer paradigm of </a:t>
            </a:r>
            <a:r>
              <a:rPr lang="en-US" dirty="0" err="1" smtClean="0"/>
              <a:t>Zou</a:t>
            </a:r>
            <a:r>
              <a:rPr lang="en-US" dirty="0" smtClean="0"/>
              <a:t> et al in 2015, from 2 labels to multiple labels</a:t>
            </a:r>
            <a:r>
              <a:rPr lang="en-US" baseline="0" dirty="0" smtClean="0"/>
              <a:t>. the key contribution, in our opinion, is introducing a new definition of material interface that allow us to explore a variety of material interfaces with different topologies.</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15</a:t>
            </a:fld>
            <a:endParaRPr lang="en-US"/>
          </a:p>
        </p:txBody>
      </p:sp>
    </p:spTree>
    <p:extLst>
      <p:ext uri="{BB962C8B-B14F-4D97-AF65-F5344CB8AC3E}">
        <p14:creationId xmlns:p14="http://schemas.microsoft.com/office/powerpoint/2010/main" val="49621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First we describe</a:t>
            </a:r>
            <a:r>
              <a:rPr lang="en-US" altLang="zh-CN" baseline="0" dirty="0" smtClean="0"/>
              <a:t> the divide and conquer paradigm, </a:t>
            </a:r>
          </a:p>
          <a:p>
            <a:r>
              <a:rPr lang="en-US" baseline="0" dirty="0" smtClean="0"/>
              <a:t>Giving input cross-sections we first divide the bounding box into polyhedral cells using cross-sections. And we work within each cell.</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16</a:t>
            </a:fld>
            <a:endParaRPr lang="en-US"/>
          </a:p>
        </p:txBody>
      </p:sp>
    </p:spTree>
    <p:extLst>
      <p:ext uri="{BB962C8B-B14F-4D97-AF65-F5344CB8AC3E}">
        <p14:creationId xmlns:p14="http://schemas.microsoft.com/office/powerpoint/2010/main" val="2900304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first step,  we enumerate material interfaces with different topology within each cell. Now each of these material interfaces will interpolate the boundary of the cell. And notice that some cells may have larger variety of topologies than other cells and it depends on the complexity of the labeling on the boundaries.</a:t>
            </a:r>
          </a:p>
          <a:p>
            <a:endParaRPr lang="en-US" baseline="0" dirty="0" smtClean="0"/>
          </a:p>
          <a:p>
            <a:r>
              <a:rPr lang="en-US" baseline="0" dirty="0" smtClean="0"/>
              <a:t>In the second step, we will pick one topology per cell such that by combining these surfaces together, we meet the global topological constraint and the sum of geometry score is maximized.</a:t>
            </a:r>
          </a:p>
          <a:p>
            <a:endParaRPr lang="en-US" baseline="0" dirty="0" smtClean="0"/>
          </a:p>
          <a:p>
            <a:r>
              <a:rPr lang="en-US" baseline="0" dirty="0" smtClean="0"/>
              <a:t>Here we use red color to illustrate the constraint and gray color means no constraint is imposed. Now in this case the topological constraint ask the red label to be bounded by a single genus 0 surface and the blue label bounded by two genus 0 surfaces.</a:t>
            </a:r>
          </a:p>
        </p:txBody>
      </p:sp>
      <p:sp>
        <p:nvSpPr>
          <p:cNvPr id="4" name="Slide Number Placeholder 3"/>
          <p:cNvSpPr>
            <a:spLocks noGrp="1"/>
          </p:cNvSpPr>
          <p:nvPr>
            <p:ph type="sldNum" sz="quarter" idx="10"/>
          </p:nvPr>
        </p:nvSpPr>
        <p:spPr/>
        <p:txBody>
          <a:bodyPr/>
          <a:lstStyle/>
          <a:p>
            <a:fld id="{E1FD04DD-8C58-4B50-8D33-B9F27453CEC3}" type="slidenum">
              <a:rPr lang="en-US" smtClean="0"/>
              <a:t>17</a:t>
            </a:fld>
            <a:endParaRPr lang="en-US"/>
          </a:p>
        </p:txBody>
      </p:sp>
    </p:spTree>
    <p:extLst>
      <p:ext uri="{BB962C8B-B14F-4D97-AF65-F5344CB8AC3E}">
        <p14:creationId xmlns:p14="http://schemas.microsoft.com/office/powerpoint/2010/main" val="3491955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different topological constraints, our algorithm can produce a different material interfaces all conforming to particular topology constraints.</a:t>
            </a:r>
          </a:p>
          <a:p>
            <a:endParaRPr lang="en-US" altLang="zh-CN" baseline="0" dirty="0" smtClean="0"/>
          </a:p>
          <a:p>
            <a:r>
              <a:rPr lang="en-US" altLang="zh-CN" baseline="0" dirty="0" smtClean="0"/>
              <a:t>In the second example the blue label is constrained to be bounded by two surfaces, one of which has genus one while the red label is bounded by two genus 0 surfaces.</a:t>
            </a:r>
          </a:p>
          <a:p>
            <a:endParaRPr lang="en-US" altLang="zh-CN" baseline="0" dirty="0" smtClean="0"/>
          </a:p>
          <a:p>
            <a:endParaRPr lang="en-US" baseline="0"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18</a:t>
            </a:fld>
            <a:endParaRPr lang="en-US"/>
          </a:p>
        </p:txBody>
      </p:sp>
    </p:spTree>
    <p:extLst>
      <p:ext uri="{BB962C8B-B14F-4D97-AF65-F5344CB8AC3E}">
        <p14:creationId xmlns:p14="http://schemas.microsoft.com/office/powerpoint/2010/main" val="1413911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baseline="0" dirty="0" smtClean="0"/>
              <a:t>We will focus on the first step on this talk. The second step is very similar to </a:t>
            </a:r>
            <a:r>
              <a:rPr lang="en-US" altLang="zh-CN" baseline="0" dirty="0" err="1" smtClean="0"/>
              <a:t>Zou</a:t>
            </a:r>
            <a:r>
              <a:rPr lang="en-US" altLang="zh-CN" baseline="0" dirty="0" smtClean="0"/>
              <a:t> et al two years ago, and please refer to the paper for details.</a:t>
            </a:r>
          </a:p>
          <a:p>
            <a:endParaRPr lang="en-US" dirty="0" smtClean="0"/>
          </a:p>
          <a:p>
            <a:r>
              <a:rPr lang="en-US" b="0" dirty="0" smtClean="0"/>
              <a:t>The key to the first step</a:t>
            </a:r>
            <a:r>
              <a:rPr lang="en-US" b="0" baseline="0" dirty="0" smtClean="0"/>
              <a:t> is to be able to define multiple material interfaces with different topology, and to be able to do that, we draw inspirations from level sets, which are material interfaces for 2-labelled domains.</a:t>
            </a:r>
            <a:endParaRPr lang="en-US" b="0" dirty="0"/>
          </a:p>
        </p:txBody>
      </p:sp>
      <p:sp>
        <p:nvSpPr>
          <p:cNvPr id="4" name="Slide Number Placeholder 3"/>
          <p:cNvSpPr>
            <a:spLocks noGrp="1"/>
          </p:cNvSpPr>
          <p:nvPr>
            <p:ph type="sldNum" sz="quarter" idx="10"/>
          </p:nvPr>
        </p:nvSpPr>
        <p:spPr/>
        <p:txBody>
          <a:bodyPr/>
          <a:lstStyle/>
          <a:p>
            <a:fld id="{E1FD04DD-8C58-4B50-8D33-B9F27453CEC3}" type="slidenum">
              <a:rPr lang="en-US" smtClean="0"/>
              <a:t>19</a:t>
            </a:fld>
            <a:endParaRPr lang="en-US"/>
          </a:p>
        </p:txBody>
      </p:sp>
    </p:spTree>
    <p:extLst>
      <p:ext uri="{BB962C8B-B14F-4D97-AF65-F5344CB8AC3E}">
        <p14:creationId xmlns:p14="http://schemas.microsoft.com/office/powerpoint/2010/main" val="3498899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Reconstruction</a:t>
            </a:r>
            <a:r>
              <a:rPr lang="en-US" baseline="0" dirty="0" smtClean="0"/>
              <a:t> is an important topic in computer graphics. And majority reconstruction </a:t>
            </a:r>
            <a:r>
              <a:rPr lang="en-US" baseline="0" dirty="0" smtClean="0"/>
              <a:t>methods </a:t>
            </a:r>
            <a:r>
              <a:rPr lang="en-US" baseline="0" dirty="0" smtClean="0"/>
              <a:t>focus on reconstructing solid object which partitions the space into two </a:t>
            </a:r>
            <a:r>
              <a:rPr lang="en-US" baseline="0" dirty="0" smtClean="0"/>
              <a:t>labels, </a:t>
            </a:r>
            <a:r>
              <a:rPr lang="en-US" baseline="0" dirty="0" smtClean="0"/>
              <a:t>inside and outside. </a:t>
            </a:r>
            <a:r>
              <a:rPr lang="en-US" baseline="0" dirty="0" smtClean="0"/>
              <a:t>These </a:t>
            </a:r>
            <a:r>
              <a:rPr lang="en-US" baseline="0" dirty="0" smtClean="0"/>
              <a:t>two </a:t>
            </a:r>
            <a:r>
              <a:rPr lang="en-US" baseline="0" dirty="0" smtClean="0"/>
              <a:t>labels </a:t>
            </a:r>
            <a:r>
              <a:rPr lang="en-US" baseline="0" dirty="0" smtClean="0"/>
              <a:t>share a common boundary surface which is a manifold surface.</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2</a:t>
            </a:fld>
            <a:endParaRPr lang="en-US"/>
          </a:p>
        </p:txBody>
      </p:sp>
    </p:spTree>
    <p:extLst>
      <p:ext uri="{BB962C8B-B14F-4D97-AF65-F5344CB8AC3E}">
        <p14:creationId xmlns:p14="http://schemas.microsoft.com/office/powerpoint/2010/main" val="18834625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level set is defined by a scalar function and a scalar</a:t>
            </a:r>
            <a:r>
              <a:rPr lang="en-US" baseline="0" dirty="0" smtClean="0"/>
              <a:t> value, known as the “level”. The level set consists of all those points where the function values equal the level. The level set naturally divides the domain into two labels, depending on whether the function is greater or smaller than the level.</a:t>
            </a:r>
          </a:p>
          <a:p>
            <a:endParaRPr lang="en-US" baseline="0" dirty="0" smtClean="0"/>
          </a:p>
          <a:p>
            <a:r>
              <a:rPr lang="en-US" baseline="0" dirty="0" smtClean="0"/>
              <a:t>Here is an example of scalar function defined on a 2D plane. The function is visualized as a terrain over the plane.</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20</a:t>
            </a:fld>
            <a:endParaRPr lang="en-US"/>
          </a:p>
        </p:txBody>
      </p:sp>
    </p:spTree>
    <p:extLst>
      <p:ext uri="{BB962C8B-B14F-4D97-AF65-F5344CB8AC3E}">
        <p14:creationId xmlns:p14="http://schemas.microsoft.com/office/powerpoint/2010/main" val="2942108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Intuitively,</a:t>
            </a:r>
            <a:r>
              <a:rPr lang="en-US" baseline="0" dirty="0" smtClean="0"/>
              <a:t> t</a:t>
            </a:r>
            <a:r>
              <a:rPr lang="en-US" dirty="0" smtClean="0"/>
              <a:t>he level set can be obtained by intersecting the terrain with a horizontal plane whose</a:t>
            </a:r>
            <a:r>
              <a:rPr lang="en-US" baseline="0" dirty="0" smtClean="0"/>
              <a:t> height is the level, </a:t>
            </a:r>
          </a:p>
          <a:p>
            <a:r>
              <a:rPr lang="en-US" baseline="0" dirty="0" smtClean="0"/>
              <a:t>and projecting the intersection curve back to the plane.</a:t>
            </a:r>
          </a:p>
          <a:p>
            <a:endParaRPr lang="en-US" baseline="0"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21</a:t>
            </a:fld>
            <a:endParaRPr lang="en-US"/>
          </a:p>
        </p:txBody>
      </p:sp>
    </p:spTree>
    <p:extLst>
      <p:ext uri="{BB962C8B-B14F-4D97-AF65-F5344CB8AC3E}">
        <p14:creationId xmlns:p14="http://schemas.microsoft.com/office/powerpoint/2010/main" val="2038839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 As the level changes, the plane moves up and down, and its intersection with the terrain changes. Note that as the plane continues to move, the topology of the intersection curve may change. </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22</a:t>
            </a:fld>
            <a:endParaRPr lang="en-US"/>
          </a:p>
        </p:txBody>
      </p:sp>
    </p:spTree>
    <p:extLst>
      <p:ext uri="{BB962C8B-B14F-4D97-AF65-F5344CB8AC3E}">
        <p14:creationId xmlns:p14="http://schemas.microsoft.com/office/powerpoint/2010/main" val="1776592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 curve is split into two, </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23</a:t>
            </a:fld>
            <a:endParaRPr lang="en-US"/>
          </a:p>
        </p:txBody>
      </p:sp>
    </p:spTree>
    <p:extLst>
      <p:ext uri="{BB962C8B-B14F-4D97-AF65-F5344CB8AC3E}">
        <p14:creationId xmlns:p14="http://schemas.microsoft.com/office/powerpoint/2010/main" val="3714238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now one of the two curves disappears.</a:t>
            </a:r>
          </a:p>
          <a:p>
            <a:endParaRPr lang="en-US" dirty="0" smtClean="0"/>
          </a:p>
          <a:p>
            <a:r>
              <a:rPr lang="en-US" b="1" dirty="0" smtClean="0"/>
              <a:t>To explore the</a:t>
            </a:r>
            <a:r>
              <a:rPr lang="en-US" b="1" baseline="0" dirty="0" smtClean="0"/>
              <a:t> different level set topology, the key observation is that there are only a finite number of levels where the level set changes topology.</a:t>
            </a:r>
            <a:endParaRPr lang="en-US" b="1" dirty="0"/>
          </a:p>
        </p:txBody>
      </p:sp>
      <p:sp>
        <p:nvSpPr>
          <p:cNvPr id="4" name="Slide Number Placeholder 3"/>
          <p:cNvSpPr>
            <a:spLocks noGrp="1"/>
          </p:cNvSpPr>
          <p:nvPr>
            <p:ph type="sldNum" sz="quarter" idx="10"/>
          </p:nvPr>
        </p:nvSpPr>
        <p:spPr/>
        <p:txBody>
          <a:bodyPr/>
          <a:lstStyle/>
          <a:p>
            <a:fld id="{E1FD04DD-8C58-4B50-8D33-B9F27453CEC3}" type="slidenum">
              <a:rPr lang="en-US" smtClean="0"/>
              <a:t>24</a:t>
            </a:fld>
            <a:endParaRPr lang="en-US"/>
          </a:p>
        </p:txBody>
      </p:sp>
    </p:spTree>
    <p:extLst>
      <p:ext uri="{BB962C8B-B14F-4D97-AF65-F5344CB8AC3E}">
        <p14:creationId xmlns:p14="http://schemas.microsoft.com/office/powerpoint/2010/main" val="2361875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levels are called critical values. They divide the</a:t>
            </a:r>
            <a:r>
              <a:rPr lang="en-US" baseline="0" dirty="0" smtClean="0"/>
              <a:t> 1-dimensional axis of level into ranges. </a:t>
            </a:r>
          </a:p>
          <a:p>
            <a:r>
              <a:rPr lang="en-US" baseline="0" dirty="0" smtClean="0"/>
              <a:t>As the level changes within each range, the level set maintains the same topology. To enumerate different level set topologies, we only need to compute the critical values. </a:t>
            </a:r>
          </a:p>
          <a:p>
            <a:endParaRPr lang="en-US" baseline="0" dirty="0" smtClean="0"/>
          </a:p>
          <a:p>
            <a:r>
              <a:rPr lang="en-US" baseline="0" dirty="0" smtClean="0"/>
              <a:t>It is well-known that these values are associated with critical points of the scalar function, such as local maxima, minima, and saddles.</a:t>
            </a:r>
          </a:p>
          <a:p>
            <a:r>
              <a:rPr lang="en-US" b="1" baseline="0" dirty="0" smtClean="0"/>
              <a:t>While the level sets offer a systemic way to explore 2-labelled domains with different topology, we can  generalized this capability to multiple labels.</a:t>
            </a:r>
            <a:endParaRPr lang="en-US" b="1" dirty="0"/>
          </a:p>
        </p:txBody>
      </p:sp>
      <p:sp>
        <p:nvSpPr>
          <p:cNvPr id="4" name="Slide Number Placeholder 3"/>
          <p:cNvSpPr>
            <a:spLocks noGrp="1"/>
          </p:cNvSpPr>
          <p:nvPr>
            <p:ph type="sldNum" sz="quarter" idx="10"/>
          </p:nvPr>
        </p:nvSpPr>
        <p:spPr/>
        <p:txBody>
          <a:bodyPr/>
          <a:lstStyle/>
          <a:p>
            <a:fld id="{E1FD04DD-8C58-4B50-8D33-B9F27453CEC3}" type="slidenum">
              <a:rPr lang="en-US" smtClean="0"/>
              <a:t>25</a:t>
            </a:fld>
            <a:endParaRPr lang="en-US"/>
          </a:p>
        </p:txBody>
      </p:sp>
    </p:spTree>
    <p:extLst>
      <p:ext uri="{BB962C8B-B14F-4D97-AF65-F5344CB8AC3E}">
        <p14:creationId xmlns:p14="http://schemas.microsoft.com/office/powerpoint/2010/main" val="2614477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To define a domain with n labels, we use a vector function made up of n scalar functions</a:t>
            </a:r>
            <a:r>
              <a:rPr lang="en-US" baseline="0" dirty="0" smtClean="0"/>
              <a:t>. Each scalar function can be considered as the distribution of that label over the domain. </a:t>
            </a:r>
          </a:p>
          <a:p>
            <a:endParaRPr lang="en-US" baseline="0" dirty="0" smtClean="0"/>
          </a:p>
          <a:p>
            <a:r>
              <a:rPr lang="en-US" baseline="0" dirty="0" smtClean="0"/>
              <a:t>Instead of a scalar level, we use a vector parameter, which we call an offset. </a:t>
            </a:r>
          </a:p>
          <a:p>
            <a:endParaRPr lang="en-US" baseline="0" dirty="0" smtClean="0"/>
          </a:p>
          <a:p>
            <a:r>
              <a:rPr lang="en-US" baseline="0" dirty="0" smtClean="0"/>
              <a:t>We define the interface set, which is a generalization of level set, as the loci where two or more functions achieve the highest value after adding the offset. The interface set naturally divides the space into n labels, and the label of each point is the scalar function that has the highest value there after adding the offset.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Here we illustrate how to define a 3-labelled domain over the plane</a:t>
            </a:r>
            <a:r>
              <a:rPr lang="en-US" baseline="0" dirty="0" smtClean="0"/>
              <a:t>. We start from a vector function with 3 scalar functions, shown here as three colored terrains. To define the interface set, we superimpose the three terrains.</a:t>
            </a:r>
            <a:endParaRPr lang="en-US" dirty="0" smtClean="0"/>
          </a:p>
          <a:p>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26</a:t>
            </a:fld>
            <a:endParaRPr lang="en-US"/>
          </a:p>
        </p:txBody>
      </p:sp>
    </p:spTree>
    <p:extLst>
      <p:ext uri="{BB962C8B-B14F-4D97-AF65-F5344CB8AC3E}">
        <p14:creationId xmlns:p14="http://schemas.microsoft.com/office/powerpoint/2010/main" val="2853284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vertically shift each terrain by its corresponding offset. </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27</a:t>
            </a:fld>
            <a:endParaRPr lang="en-US"/>
          </a:p>
        </p:txBody>
      </p:sp>
    </p:spTree>
    <p:extLst>
      <p:ext uri="{BB962C8B-B14F-4D97-AF65-F5344CB8AC3E}">
        <p14:creationId xmlns:p14="http://schemas.microsoft.com/office/powerpoint/2010/main" val="2055336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If the offsets are zero, the terrains are unchanged. The terrains intersect at a network of curves.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The interface set is the projection of those terrain intersections that are visible from the above. The labelling of the plane is precisely the color of the terrain as viewed from above. </a:t>
            </a:r>
            <a:r>
              <a:rPr lang="en-US" dirty="0" smtClean="0"/>
              <a:t>As the offset changes, the terrains move up and down, and the interface</a:t>
            </a:r>
            <a:r>
              <a:rPr lang="en-US" baseline="0" dirty="0" smtClean="0"/>
              <a:t> set changes in both geometry and topology.</a:t>
            </a:r>
            <a:endParaRPr lang="en-US" dirty="0" smtClean="0"/>
          </a:p>
          <a:p>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28</a:t>
            </a:fld>
            <a:endParaRPr lang="en-US"/>
          </a:p>
        </p:txBody>
      </p:sp>
    </p:spTree>
    <p:extLst>
      <p:ext uri="{BB962C8B-B14F-4D97-AF65-F5344CB8AC3E}">
        <p14:creationId xmlns:p14="http://schemas.microsoft.com/office/powerpoint/2010/main" val="173246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by lowering the blue offset, the red and green labels touch and the interface set becomes</a:t>
            </a:r>
            <a:r>
              <a:rPr lang="en-US" baseline="0" dirty="0" smtClean="0"/>
              <a:t> a curve network.</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29</a:t>
            </a:fld>
            <a:endParaRPr lang="en-US"/>
          </a:p>
        </p:txBody>
      </p:sp>
    </p:spTree>
    <p:extLst>
      <p:ext uri="{BB962C8B-B14F-4D97-AF65-F5344CB8AC3E}">
        <p14:creationId xmlns:p14="http://schemas.microsoft.com/office/powerpoint/2010/main" val="3809076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complex object are often made up of </a:t>
            </a:r>
            <a:r>
              <a:rPr lang="en-US" baseline="0" dirty="0" smtClean="0"/>
              <a:t>compartments </a:t>
            </a:r>
            <a:r>
              <a:rPr lang="en-US" baseline="0" dirty="0" smtClean="0"/>
              <a:t>of different materials or different functions</a:t>
            </a:r>
          </a:p>
          <a:p>
            <a:endParaRPr lang="en-US" baseline="0" dirty="0" smtClean="0"/>
          </a:p>
          <a:p>
            <a:r>
              <a:rPr lang="en-US" baseline="0" dirty="0" smtClean="0"/>
              <a:t>For example this mouse brain consists of 14 anatomical regions, and these anatomical regions share a non-manifold surface network as their boundaries, which we call the material </a:t>
            </a:r>
            <a:r>
              <a:rPr lang="en-US" baseline="0" dirty="0" smtClean="0"/>
              <a:t>interface.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3</a:t>
            </a:fld>
            <a:endParaRPr lang="en-US"/>
          </a:p>
        </p:txBody>
      </p:sp>
    </p:spTree>
    <p:extLst>
      <p:ext uri="{BB962C8B-B14F-4D97-AF65-F5344CB8AC3E}">
        <p14:creationId xmlns:p14="http://schemas.microsoft.com/office/powerpoint/2010/main" val="1554908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By raising</a:t>
            </a:r>
            <a:r>
              <a:rPr lang="en-US" b="1" baseline="0" dirty="0" smtClean="0"/>
              <a:t> </a:t>
            </a:r>
            <a:r>
              <a:rPr lang="en-US" b="1" dirty="0" smtClean="0"/>
              <a:t>the red</a:t>
            </a:r>
            <a:r>
              <a:rPr lang="en-US" b="1" baseline="0" dirty="0" smtClean="0"/>
              <a:t> and green offsets</a:t>
            </a:r>
            <a:r>
              <a:rPr lang="en-US" b="1" dirty="0" smtClean="0"/>
              <a:t>, the green label becomes</a:t>
            </a:r>
            <a:r>
              <a:rPr lang="en-US" b="1" baseline="0" dirty="0" smtClean="0"/>
              <a:t> surrounded by the red label, </a:t>
            </a:r>
            <a:r>
              <a:rPr lang="en-US" baseline="0" dirty="0" smtClean="0"/>
              <a:t>and </a:t>
            </a:r>
            <a:r>
              <a:rPr lang="en-US" dirty="0" smtClean="0"/>
              <a:t>the</a:t>
            </a:r>
            <a:r>
              <a:rPr lang="en-US" baseline="0" dirty="0" smtClean="0"/>
              <a:t> interface set again consists of two separate curves.</a:t>
            </a:r>
          </a:p>
          <a:p>
            <a:endParaRPr lang="en-US" baseline="0" dirty="0" smtClean="0"/>
          </a:p>
          <a:p>
            <a:r>
              <a:rPr lang="en-US" b="1" baseline="0" dirty="0" smtClean="0"/>
              <a:t>This definition gives us a space of material interfaces parameterized by not one, but n parameters.</a:t>
            </a:r>
            <a:endParaRPr lang="en-US" b="1" dirty="0"/>
          </a:p>
        </p:txBody>
      </p:sp>
      <p:sp>
        <p:nvSpPr>
          <p:cNvPr id="4" name="Slide Number Placeholder 3"/>
          <p:cNvSpPr>
            <a:spLocks noGrp="1"/>
          </p:cNvSpPr>
          <p:nvPr>
            <p:ph type="sldNum" sz="quarter" idx="10"/>
          </p:nvPr>
        </p:nvSpPr>
        <p:spPr/>
        <p:txBody>
          <a:bodyPr/>
          <a:lstStyle/>
          <a:p>
            <a:fld id="{E1FD04DD-8C58-4B50-8D33-B9F27453CEC3}" type="slidenum">
              <a:rPr lang="en-US" smtClean="0"/>
              <a:t>30</a:t>
            </a:fld>
            <a:endParaRPr lang="en-US"/>
          </a:p>
        </p:txBody>
      </p:sp>
    </p:spTree>
    <p:extLst>
      <p:ext uri="{BB962C8B-B14F-4D97-AF65-F5344CB8AC3E}">
        <p14:creationId xmlns:p14="http://schemas.microsoft.com/office/powerpoint/2010/main" val="25506249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call this</a:t>
            </a:r>
            <a:r>
              <a:rPr lang="en-US" baseline="0" dirty="0" smtClean="0"/>
              <a:t> n-dimensional space of offset vectors the Offset Space. Each point in this space defines an interface set. </a:t>
            </a:r>
          </a:p>
          <a:p>
            <a:endParaRPr lang="en-US" baseline="0" dirty="0" smtClean="0"/>
          </a:p>
          <a:p>
            <a:r>
              <a:rPr lang="en-US" baseline="0" dirty="0" smtClean="0"/>
              <a:t>If two interface sets have different topology, then for any path connecting the two corresponding points in the offset space, </a:t>
            </a:r>
          </a:p>
          <a:p>
            <a:r>
              <a:rPr lang="en-US" baseline="0" dirty="0" smtClean="0"/>
              <a:t>there is some offset vector that defines a “singular” topology – or the transition between the two different topologies. </a:t>
            </a:r>
          </a:p>
          <a:p>
            <a:endParaRPr lang="en-US" baseline="0" dirty="0" smtClean="0"/>
          </a:p>
          <a:p>
            <a:r>
              <a:rPr lang="en-US" baseline="0" dirty="0" smtClean="0"/>
              <a:t>Such offset vector is called a critical offset, and they are the counterparts of critical values in a scalar function. As we mentioned earlier, there are only a finite number of critical values in a scalar function, which makes it straightforward to enumerate level sets of different topology. </a:t>
            </a:r>
            <a:r>
              <a:rPr lang="en-US" dirty="0" smtClean="0"/>
              <a:t>However, for three or more labels, critical offsets</a:t>
            </a:r>
            <a:r>
              <a:rPr lang="en-US" baseline="0" dirty="0" smtClean="0"/>
              <a:t> of a vector function form a continuous complex in the offset space. </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31</a:t>
            </a:fld>
            <a:endParaRPr lang="en-US"/>
          </a:p>
        </p:txBody>
      </p:sp>
    </p:spTree>
    <p:extLst>
      <p:ext uri="{BB962C8B-B14F-4D97-AF65-F5344CB8AC3E}">
        <p14:creationId xmlns:p14="http://schemas.microsoft.com/office/powerpoint/2010/main" val="2199076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complex divides the offset space into cells, within which all interface sets have a same topology. Due to the high-dimension of the offset space, it is both challenging and computationally expensive to directly construct the critical offset complex. We believe this is one of the most interesting directions of future research.</a:t>
            </a:r>
          </a:p>
          <a:p>
            <a:endParaRPr lang="en-US" baseline="0" dirty="0" smtClean="0"/>
          </a:p>
          <a:p>
            <a:r>
              <a:rPr lang="en-US" baseline="0" dirty="0" smtClean="0"/>
              <a:t>For this work, we propose an approximate algorithm that explores the cells in the offset space using a ray-shooting strategy. Although it is a greedy algorithm and so far it only works on piece-wise constant vector functions, the algorithm can find many useful interface set topologies within reasonable time even for a large number of labels.</a:t>
            </a:r>
          </a:p>
        </p:txBody>
      </p:sp>
      <p:sp>
        <p:nvSpPr>
          <p:cNvPr id="4" name="Slide Number Placeholder 3"/>
          <p:cNvSpPr>
            <a:spLocks noGrp="1"/>
          </p:cNvSpPr>
          <p:nvPr>
            <p:ph type="sldNum" sz="quarter" idx="10"/>
          </p:nvPr>
        </p:nvSpPr>
        <p:spPr/>
        <p:txBody>
          <a:bodyPr/>
          <a:lstStyle/>
          <a:p>
            <a:fld id="{E1FD04DD-8C58-4B50-8D33-B9F27453CEC3}" type="slidenum">
              <a:rPr lang="en-US" smtClean="0"/>
              <a:t>32</a:t>
            </a:fld>
            <a:endParaRPr lang="en-US"/>
          </a:p>
        </p:txBody>
      </p:sp>
    </p:spTree>
    <p:extLst>
      <p:ext uri="{BB962C8B-B14F-4D97-AF65-F5344CB8AC3E}">
        <p14:creationId xmlns:p14="http://schemas.microsoft.com/office/powerpoint/2010/main" val="1115031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Now</a:t>
            </a:r>
            <a:r>
              <a:rPr lang="en-US" baseline="0" dirty="0" smtClean="0"/>
              <a:t> I will describe how the interface set is used for exploring topologically different material interfaces in each cell. So giving a cell with its labeled boundary, we need to define a vector function such that the interface set all interpolate the boundary and do so in a natural way. Because of this we consider a harmonic vector function with appropriate boundary conditions. And we do that in a discretize domain as shown here, and this is the result of our exploration algorithm for interface set, </a:t>
            </a:r>
            <a:r>
              <a:rPr lang="en-US" b="1" baseline="0" dirty="0" smtClean="0"/>
              <a:t>as you can see these topologies all represent a plausible ways in which the boundary labels are connected in the interior of the cell.</a:t>
            </a:r>
            <a:endParaRPr lang="en-US" b="1"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33</a:t>
            </a:fld>
            <a:endParaRPr lang="en-US"/>
          </a:p>
        </p:txBody>
      </p:sp>
    </p:spTree>
    <p:extLst>
      <p:ext uri="{BB962C8B-B14F-4D97-AF65-F5344CB8AC3E}">
        <p14:creationId xmlns:p14="http://schemas.microsoft.com/office/powerpoint/2010/main" val="2185177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we show more examples of our result, this is an input cross-section consists of 5 planes and 6 labels representing a human liver</a:t>
            </a:r>
          </a:p>
          <a:p>
            <a:endParaRPr lang="en-US" baseline="0" dirty="0" smtClean="0"/>
          </a:p>
          <a:p>
            <a:r>
              <a:rPr lang="en-US" baseline="0" dirty="0" smtClean="0"/>
              <a:t>Reconstructing without topological constraint create multiple topological errors indicating by the black arrows, such as isolated components and extra tunnel, as well as two regions, the blue and purple, that are supposed to be completely wrapped around by the cyan region. Now to correct this error, the user impose constraints on the subset of labels, and notices that our algorithm does not require the user to introduce constraint to all labels. This setting fix most of the topology errors, however, the purple region is still exposed to the outside. And this prompt the user to impose additional constraints on the two labels, and yielding a topologically correct result.</a:t>
            </a:r>
            <a:endParaRPr lang="en-US"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34</a:t>
            </a:fld>
            <a:endParaRPr lang="en-US"/>
          </a:p>
        </p:txBody>
      </p:sp>
    </p:spTree>
    <p:extLst>
      <p:ext uri="{BB962C8B-B14F-4D97-AF65-F5344CB8AC3E}">
        <p14:creationId xmlns:p14="http://schemas.microsoft.com/office/powerpoint/2010/main" val="1963848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a:t>
            </a:r>
            <a:r>
              <a:rPr lang="en-US" baseline="0" dirty="0" smtClean="0"/>
              <a:t> is probably the most complicate example we try using our method. The input consists of 13 planes, representing 8 anatomical regions of a developed chicken heart. And a correct result is achieve with our method by constraint the topology on 5 of 8 labels.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35</a:t>
            </a:fld>
            <a:endParaRPr lang="en-US"/>
          </a:p>
        </p:txBody>
      </p:sp>
    </p:spTree>
    <p:extLst>
      <p:ext uri="{BB962C8B-B14F-4D97-AF65-F5344CB8AC3E}">
        <p14:creationId xmlns:p14="http://schemas.microsoft.com/office/powerpoint/2010/main" val="16350913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close look at</a:t>
            </a:r>
            <a:r>
              <a:rPr lang="en-US" baseline="0" dirty="0" smtClean="0"/>
              <a:t> the yellow region, which is barely deep inside the structure. Without topological constraints, the reconstructed surface has two genus, and one of them is incorrect tunnel shown in the highlight.</a:t>
            </a:r>
          </a:p>
          <a:p>
            <a:r>
              <a:rPr lang="en-US" baseline="0" dirty="0" smtClean="0"/>
              <a:t>With the constraint, our algorithm successfully remove that </a:t>
            </a:r>
            <a:r>
              <a:rPr lang="en-US" baseline="0" dirty="0" smtClean="0"/>
              <a:t>wrong tunnel </a:t>
            </a:r>
            <a:r>
              <a:rPr lang="en-US" baseline="0" dirty="0" smtClean="0"/>
              <a:t>while reserving the other correct tunnel.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36</a:t>
            </a:fld>
            <a:endParaRPr lang="en-US"/>
          </a:p>
        </p:txBody>
      </p:sp>
    </p:spTree>
    <p:extLst>
      <p:ext uri="{BB962C8B-B14F-4D97-AF65-F5344CB8AC3E}">
        <p14:creationId xmlns:p14="http://schemas.microsoft.com/office/powerpoint/2010/main" val="2855557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also offer</a:t>
            </a:r>
            <a:r>
              <a:rPr lang="en-US" baseline="0" dirty="0" smtClean="0"/>
              <a:t> user interactive way to correct result if the algorithm is not able to come up with a desired topology or a desired structure of the shape.</a:t>
            </a:r>
          </a:p>
          <a:p>
            <a:r>
              <a:rPr lang="en-US" baseline="0" dirty="0" smtClean="0"/>
              <a:t>For example in this case even though each label has the correct number and genus of surfaces, the branching structure is incorrect, and using the sketching, the user can change the branching structure of the green label, without violating the topological constraints. For details please see the paper.</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37</a:t>
            </a:fld>
            <a:endParaRPr lang="en-US"/>
          </a:p>
        </p:txBody>
      </p:sp>
    </p:spTree>
    <p:extLst>
      <p:ext uri="{BB962C8B-B14F-4D97-AF65-F5344CB8AC3E}">
        <p14:creationId xmlns:p14="http://schemas.microsoft.com/office/powerpoint/2010/main" val="2829372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summary, we present the first algorithm for topological aware modeling on multi-label domain, and we introduce a definition of interface set that generates a family of topologically different material interfaces.</a:t>
            </a:r>
          </a:p>
          <a:p>
            <a:endParaRPr lang="en-US" baseline="0" dirty="0" smtClean="0"/>
          </a:p>
          <a:p>
            <a:r>
              <a:rPr lang="en-US" baseline="0" dirty="0" smtClean="0"/>
              <a:t>Some limitations that we would like to address in the future including improving the computation efficiency of topology exploration, currently it takes up to an hour for the complicated model such as the developed chicken heart we shown before, and on the other aspect being able to explore a larger variety of material interface </a:t>
            </a:r>
            <a:r>
              <a:rPr lang="en-US" baseline="0" dirty="0" smtClean="0"/>
              <a:t>topology within each cell.</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38</a:t>
            </a:fld>
            <a:endParaRPr lang="en-US"/>
          </a:p>
        </p:txBody>
      </p:sp>
    </p:spTree>
    <p:extLst>
      <p:ext uri="{BB962C8B-B14F-4D97-AF65-F5344CB8AC3E}">
        <p14:creationId xmlns:p14="http://schemas.microsoft.com/office/powerpoint/2010/main" val="3952662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our</a:t>
            </a:r>
            <a:r>
              <a:rPr lang="en-US" baseline="0" dirty="0" smtClean="0"/>
              <a:t> work opens up a number of interesting venues for future research, for example we are looking into analytical formulations of critical offsets of our interface set as well as other interesting property of these critical offset such as their type and their connectivity.</a:t>
            </a:r>
          </a:p>
          <a:p>
            <a:endParaRPr lang="en-US" baseline="0" dirty="0" smtClean="0"/>
          </a:p>
          <a:p>
            <a:r>
              <a:rPr lang="en-US" baseline="0" dirty="0" smtClean="0"/>
              <a:t>We would also like to consider additional topological properties such as the adjacency relation between labels, or the topology of the non-manifold junction curves networks. </a:t>
            </a:r>
          </a:p>
          <a:p>
            <a:endParaRPr lang="en-US" baseline="0" dirty="0" smtClean="0"/>
          </a:p>
          <a:p>
            <a:r>
              <a:rPr lang="en-US" baseline="0" dirty="0" smtClean="0"/>
              <a:t>Last but not the least, we believe our method can be extended to handle other type of input such as labeled volume or point clouds and further to be able to repair an input material interface with incorrect topology.</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39</a:t>
            </a:fld>
            <a:endParaRPr lang="en-US"/>
          </a:p>
        </p:txBody>
      </p:sp>
    </p:spTree>
    <p:extLst>
      <p:ext uri="{BB962C8B-B14F-4D97-AF65-F5344CB8AC3E}">
        <p14:creationId xmlns:p14="http://schemas.microsoft.com/office/powerpoint/2010/main" val="1706631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Material</a:t>
            </a:r>
            <a:r>
              <a:rPr lang="en-US" baseline="0" dirty="0" smtClean="0"/>
              <a:t> interface are used in many different applications across different disciplines, such as biomedicine, manufacturing, geology and physical simulation. I am not going to the </a:t>
            </a:r>
            <a:r>
              <a:rPr lang="en-US" baseline="0" dirty="0" smtClean="0"/>
              <a:t>hock </a:t>
            </a:r>
            <a:r>
              <a:rPr lang="en-US" baseline="0" dirty="0" smtClean="0"/>
              <a:t>on any of these applications, the focus of our work is on reconstructing material interfaces that have the correct topology.</a:t>
            </a:r>
          </a:p>
        </p:txBody>
      </p:sp>
      <p:sp>
        <p:nvSpPr>
          <p:cNvPr id="4" name="Slide Number Placeholder 3"/>
          <p:cNvSpPr>
            <a:spLocks noGrp="1"/>
          </p:cNvSpPr>
          <p:nvPr>
            <p:ph type="sldNum" sz="quarter" idx="10"/>
          </p:nvPr>
        </p:nvSpPr>
        <p:spPr/>
        <p:txBody>
          <a:bodyPr/>
          <a:lstStyle/>
          <a:p>
            <a:fld id="{E1FD04DD-8C58-4B50-8D33-B9F27453CEC3}" type="slidenum">
              <a:rPr lang="en-US" smtClean="0"/>
              <a:t>4</a:t>
            </a:fld>
            <a:endParaRPr lang="en-US"/>
          </a:p>
        </p:txBody>
      </p:sp>
    </p:spTree>
    <p:extLst>
      <p:ext uri="{BB962C8B-B14F-4D97-AF65-F5344CB8AC3E}">
        <p14:creationId xmlns:p14="http://schemas.microsoft.com/office/powerpoint/2010/main" val="2289407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thank you very much for</a:t>
            </a:r>
            <a:r>
              <a:rPr lang="en-US" baseline="0" dirty="0" smtClean="0"/>
              <a:t> listening the talk, I am happy to take questions.</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40</a:t>
            </a:fld>
            <a:endParaRPr lang="en-US"/>
          </a:p>
        </p:txBody>
      </p:sp>
    </p:spTree>
    <p:extLst>
      <p:ext uri="{BB962C8B-B14F-4D97-AF65-F5344CB8AC3E}">
        <p14:creationId xmlns:p14="http://schemas.microsoft.com/office/powerpoint/2010/main" val="842203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Topology is an intrinsic property of a shape that</a:t>
            </a:r>
            <a:r>
              <a:rPr lang="en-US" baseline="0" dirty="0" smtClean="0"/>
              <a:t> is invariant under continuous deformations.</a:t>
            </a:r>
            <a:endParaRPr lang="en-US" dirty="0" smtClean="0"/>
          </a:p>
          <a:p>
            <a:endParaRPr lang="en-US" dirty="0" smtClean="0"/>
          </a:p>
          <a:p>
            <a:r>
              <a:rPr lang="en-US" dirty="0" smtClean="0"/>
              <a:t>For two label domain, the topology of a shape </a:t>
            </a:r>
            <a:r>
              <a:rPr lang="en-US" baseline="0" dirty="0" smtClean="0"/>
              <a:t>is usually measured by the number of components and the number of handles or genus for each component. Here we show a handle on the mug.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5</a:t>
            </a:fld>
            <a:endParaRPr lang="en-US"/>
          </a:p>
        </p:txBody>
      </p:sp>
    </p:spTree>
    <p:extLst>
      <p:ext uri="{BB962C8B-B14F-4D97-AF65-F5344CB8AC3E}">
        <p14:creationId xmlns:p14="http://schemas.microsoft.com/office/powerpoint/2010/main" val="1556230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a:t>
            </a:r>
            <a:r>
              <a:rPr lang="en-US" baseline="0" dirty="0" smtClean="0"/>
              <a:t>r multiple label material interfaces, we can measure the number of surfaces of each label and the genus of each surface.</a:t>
            </a:r>
            <a:endParaRPr lang="en-US" dirty="0" smtClean="0"/>
          </a:p>
          <a:p>
            <a:endParaRPr lang="en-US" dirty="0" smtClean="0"/>
          </a:p>
          <a:p>
            <a:r>
              <a:rPr lang="en-US" dirty="0" smtClean="0"/>
              <a:t>I illustrate the concept using the example</a:t>
            </a:r>
            <a:r>
              <a:rPr lang="en-US" baseline="0" dirty="0" smtClean="0"/>
              <a:t> in here, on the top we show the exterior surface of a three label domain, the red, blue and outside. And the bottom is the cut-away view of the model, as u can see the red label forming the Y shape that penetrates through the blue label. </a:t>
            </a:r>
          </a:p>
          <a:p>
            <a:r>
              <a:rPr lang="en-US" baseline="0" dirty="0" smtClean="0"/>
              <a:t>Now we can count the number of component and genus per label. For example the blue label is bounded by a single connected surface with genus 2. While the other two labels are bounded by a single genus 0 surface.</a:t>
            </a:r>
            <a:endParaRPr lang="en-US"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6</a:t>
            </a:fld>
            <a:endParaRPr lang="en-US"/>
          </a:p>
        </p:txBody>
      </p:sp>
    </p:spTree>
    <p:extLst>
      <p:ext uri="{BB962C8B-B14F-4D97-AF65-F5344CB8AC3E}">
        <p14:creationId xmlns:p14="http://schemas.microsoft.com/office/powerpoint/2010/main" val="379237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applications require their model to have the correct topology. </a:t>
            </a:r>
            <a:r>
              <a:rPr lang="en-US" baseline="0" dirty="0" smtClean="0"/>
              <a:t>And </a:t>
            </a:r>
            <a:r>
              <a:rPr lang="en-US" baseline="0" dirty="0" smtClean="0"/>
              <a:t>we have seen that in the literature</a:t>
            </a:r>
            <a:r>
              <a:rPr lang="en-US" baseline="0" dirty="0" smtClean="0"/>
              <a:t>, </a:t>
            </a:r>
            <a:r>
              <a:rPr lang="en-US" baseline="0" dirty="0" smtClean="0"/>
              <a:t>such as mesh simplification, finding correspondence between surfaces, and </a:t>
            </a:r>
            <a:r>
              <a:rPr lang="en-US" baseline="0" dirty="0" smtClean="0"/>
              <a:t>performing </a:t>
            </a:r>
            <a:r>
              <a:rPr lang="en-US" baseline="0" dirty="0" smtClean="0"/>
              <a:t>physical simulation in the domain defined by the material interfaces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7</a:t>
            </a:fld>
            <a:endParaRPr lang="en-US"/>
          </a:p>
        </p:txBody>
      </p:sp>
    </p:spTree>
    <p:extLst>
      <p:ext uri="{BB962C8B-B14F-4D97-AF65-F5344CB8AC3E}">
        <p14:creationId xmlns:p14="http://schemas.microsoft.com/office/powerpoint/2010/main" val="3792378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existing </a:t>
            </a:r>
            <a:r>
              <a:rPr lang="en-US" dirty="0" smtClean="0"/>
              <a:t>methods </a:t>
            </a:r>
            <a:r>
              <a:rPr lang="en-US" dirty="0" smtClean="0"/>
              <a:t>for reconstructing</a:t>
            </a:r>
            <a:r>
              <a:rPr lang="en-US" baseline="0" dirty="0" smtClean="0"/>
              <a:t> material interfaces, some of them perform a surface tracking, others create surfaces from different input data such as labelled volumes and cross-sections, our method belongs to the last category. </a:t>
            </a:r>
          </a:p>
          <a:p>
            <a:endParaRPr lang="en-US" baseline="0" dirty="0" smtClean="0"/>
          </a:p>
        </p:txBody>
      </p:sp>
      <p:sp>
        <p:nvSpPr>
          <p:cNvPr id="4" name="Slide Number Placeholder 3"/>
          <p:cNvSpPr>
            <a:spLocks noGrp="1"/>
          </p:cNvSpPr>
          <p:nvPr>
            <p:ph type="sldNum" sz="quarter" idx="10"/>
          </p:nvPr>
        </p:nvSpPr>
        <p:spPr/>
        <p:txBody>
          <a:bodyPr/>
          <a:lstStyle/>
          <a:p>
            <a:fld id="{E1FD04DD-8C58-4B50-8D33-B9F27453CEC3}" type="slidenum">
              <a:rPr lang="en-US" smtClean="0"/>
              <a:t>8</a:t>
            </a:fld>
            <a:endParaRPr lang="en-US"/>
          </a:p>
        </p:txBody>
      </p:sp>
    </p:spTree>
    <p:extLst>
      <p:ext uri="{BB962C8B-B14F-4D97-AF65-F5344CB8AC3E}">
        <p14:creationId xmlns:p14="http://schemas.microsoft.com/office/powerpoint/2010/main" val="322344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These cross-sections often arise from biomedical research. In order to segment region of interest from a 3 dimensional image volume, such as MRI or CT scans, doctors often performs manual segmentation on 2D cross-sections, and the result of that is a stack of labeled 2D cross-sections. Feeding this cross-sections as input, reconstruction methods create the material interface that interpolates the labeling of cross-sections. </a:t>
            </a:r>
            <a:endParaRPr lang="en-US" dirty="0"/>
          </a:p>
        </p:txBody>
      </p:sp>
      <p:sp>
        <p:nvSpPr>
          <p:cNvPr id="4" name="Slide Number Placeholder 3"/>
          <p:cNvSpPr>
            <a:spLocks noGrp="1"/>
          </p:cNvSpPr>
          <p:nvPr>
            <p:ph type="sldNum" sz="quarter" idx="10"/>
          </p:nvPr>
        </p:nvSpPr>
        <p:spPr/>
        <p:txBody>
          <a:bodyPr/>
          <a:lstStyle/>
          <a:p>
            <a:fld id="{E1FD04DD-8C58-4B50-8D33-B9F27453CEC3}" type="slidenum">
              <a:rPr lang="en-US" smtClean="0"/>
              <a:t>9</a:t>
            </a:fld>
            <a:endParaRPr lang="en-US"/>
          </a:p>
        </p:txBody>
      </p:sp>
    </p:spTree>
    <p:extLst>
      <p:ext uri="{BB962C8B-B14F-4D97-AF65-F5344CB8AC3E}">
        <p14:creationId xmlns:p14="http://schemas.microsoft.com/office/powerpoint/2010/main" val="383462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lgn="ctr">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482339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8052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25450"/>
            <a:ext cx="2819400" cy="6127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425450"/>
            <a:ext cx="8255000" cy="6127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3045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29905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705541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3553" y="1905000"/>
            <a:ext cx="5507567"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4317" y="1905000"/>
            <a:ext cx="5509683"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2599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934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090260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6702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3085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5167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seas.wustl.edu/"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425450"/>
            <a:ext cx="8940800" cy="1219200"/>
          </a:xfrm>
          <a:prstGeom prst="rect">
            <a:avLst/>
          </a:prstGeom>
          <a:noFill/>
          <a:ln>
            <a:noFill/>
          </a:ln>
          <a:effectLst>
            <a:outerShdw dist="1796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endParaRPr lang="en-US" altLang="zh-CN" dirty="0" smtClean="0"/>
          </a:p>
        </p:txBody>
      </p:sp>
      <p:sp>
        <p:nvSpPr>
          <p:cNvPr id="1027" name="Rectangle 3"/>
          <p:cNvSpPr>
            <a:spLocks noGrp="1" noChangeArrowheads="1"/>
          </p:cNvSpPr>
          <p:nvPr>
            <p:ph type="body" idx="1"/>
          </p:nvPr>
        </p:nvSpPr>
        <p:spPr bwMode="auto">
          <a:xfrm>
            <a:off x="463553" y="1905000"/>
            <a:ext cx="11220449"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Line 17"/>
          <p:cNvSpPr>
            <a:spLocks noChangeShapeType="1"/>
          </p:cNvSpPr>
          <p:nvPr/>
        </p:nvSpPr>
        <p:spPr bwMode="auto">
          <a:xfrm>
            <a:off x="508000" y="1600200"/>
            <a:ext cx="11176000" cy="0"/>
          </a:xfrm>
          <a:prstGeom prst="line">
            <a:avLst/>
          </a:prstGeom>
          <a:noFill/>
          <a:ln w="12700">
            <a:solidFill>
              <a:srgbClr val="FF99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 name="Picture 19" descr="Washington University in St. Louis, School of Engineering and Applied Science">
            <a:hlinkClick r:id="rId13"/>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843042" y="504823"/>
            <a:ext cx="1840958" cy="927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l" rtl="0" eaLnBrk="1" fontAlgn="base" hangingPunct="1">
        <a:spcBef>
          <a:spcPct val="0"/>
        </a:spcBef>
        <a:spcAft>
          <a:spcPct val="0"/>
        </a:spcAft>
        <a:defRPr sz="3600" b="1">
          <a:solidFill>
            <a:srgbClr val="000000"/>
          </a:solidFill>
          <a:latin typeface="+mj-lt"/>
          <a:ea typeface="+mj-ea"/>
          <a:cs typeface="+mj-cs"/>
        </a:defRPr>
      </a:lvl1pPr>
      <a:lvl2pPr algn="l" rtl="0" eaLnBrk="1" fontAlgn="base" hangingPunct="1">
        <a:spcBef>
          <a:spcPct val="0"/>
        </a:spcBef>
        <a:spcAft>
          <a:spcPct val="0"/>
        </a:spcAft>
        <a:defRPr sz="3700" b="1">
          <a:solidFill>
            <a:srgbClr val="000000"/>
          </a:solidFill>
          <a:latin typeface="Arial" charset="0"/>
        </a:defRPr>
      </a:lvl2pPr>
      <a:lvl3pPr algn="l" rtl="0" eaLnBrk="1" fontAlgn="base" hangingPunct="1">
        <a:spcBef>
          <a:spcPct val="0"/>
        </a:spcBef>
        <a:spcAft>
          <a:spcPct val="0"/>
        </a:spcAft>
        <a:defRPr sz="3700" b="1">
          <a:solidFill>
            <a:srgbClr val="000000"/>
          </a:solidFill>
          <a:latin typeface="Arial" charset="0"/>
        </a:defRPr>
      </a:lvl3pPr>
      <a:lvl4pPr algn="l" rtl="0" eaLnBrk="1" fontAlgn="base" hangingPunct="1">
        <a:spcBef>
          <a:spcPct val="0"/>
        </a:spcBef>
        <a:spcAft>
          <a:spcPct val="0"/>
        </a:spcAft>
        <a:defRPr sz="3700" b="1">
          <a:solidFill>
            <a:srgbClr val="000000"/>
          </a:solidFill>
          <a:latin typeface="Arial" charset="0"/>
        </a:defRPr>
      </a:lvl4pPr>
      <a:lvl5pPr algn="l" rtl="0" eaLnBrk="1" fontAlgn="base" hangingPunct="1">
        <a:spcBef>
          <a:spcPct val="0"/>
        </a:spcBef>
        <a:spcAft>
          <a:spcPct val="0"/>
        </a:spcAft>
        <a:defRPr sz="3700" b="1">
          <a:solidFill>
            <a:srgbClr val="000000"/>
          </a:solidFill>
          <a:latin typeface="Arial" charset="0"/>
        </a:defRPr>
      </a:lvl5pPr>
      <a:lvl6pPr marL="457200" algn="l" rtl="0" eaLnBrk="1" fontAlgn="base" hangingPunct="1">
        <a:spcBef>
          <a:spcPct val="0"/>
        </a:spcBef>
        <a:spcAft>
          <a:spcPct val="0"/>
        </a:spcAft>
        <a:defRPr sz="3700" b="1">
          <a:solidFill>
            <a:srgbClr val="000000"/>
          </a:solidFill>
          <a:latin typeface="Arial" charset="0"/>
        </a:defRPr>
      </a:lvl6pPr>
      <a:lvl7pPr marL="914400" algn="l" rtl="0" eaLnBrk="1" fontAlgn="base" hangingPunct="1">
        <a:spcBef>
          <a:spcPct val="0"/>
        </a:spcBef>
        <a:spcAft>
          <a:spcPct val="0"/>
        </a:spcAft>
        <a:defRPr sz="3700" b="1">
          <a:solidFill>
            <a:srgbClr val="000000"/>
          </a:solidFill>
          <a:latin typeface="Arial" charset="0"/>
        </a:defRPr>
      </a:lvl7pPr>
      <a:lvl8pPr marL="1371600" algn="l" rtl="0" eaLnBrk="1" fontAlgn="base" hangingPunct="1">
        <a:spcBef>
          <a:spcPct val="0"/>
        </a:spcBef>
        <a:spcAft>
          <a:spcPct val="0"/>
        </a:spcAft>
        <a:defRPr sz="3700" b="1">
          <a:solidFill>
            <a:srgbClr val="000000"/>
          </a:solidFill>
          <a:latin typeface="Arial" charset="0"/>
        </a:defRPr>
      </a:lvl8pPr>
      <a:lvl9pPr marL="1828800" algn="l" rtl="0" eaLnBrk="1" fontAlgn="base" hangingPunct="1">
        <a:spcBef>
          <a:spcPct val="0"/>
        </a:spcBef>
        <a:spcAft>
          <a:spcPct val="0"/>
        </a:spcAft>
        <a:defRPr sz="3700" b="1">
          <a:solidFill>
            <a:srgbClr val="000000"/>
          </a:solidFill>
          <a:latin typeface="Arial" charset="0"/>
        </a:defRPr>
      </a:lvl9pPr>
    </p:titleStyle>
    <p:bodyStyle>
      <a:lvl1pPr marL="342900" indent="-342900" algn="l" rtl="0" eaLnBrk="1" fontAlgn="base" hangingPunct="1">
        <a:lnSpc>
          <a:spcPct val="110000"/>
        </a:lnSpc>
        <a:spcBef>
          <a:spcPts val="600"/>
        </a:spcBef>
        <a:spcAft>
          <a:spcPts val="600"/>
        </a:spcAft>
        <a:buClr>
          <a:srgbClr val="FF9900"/>
        </a:buClr>
        <a:buSzPct val="110000"/>
        <a:buChar char="•"/>
        <a:defRPr sz="2400">
          <a:solidFill>
            <a:srgbClr val="000000"/>
          </a:solidFill>
          <a:latin typeface="+mn-lt"/>
          <a:ea typeface="+mn-ea"/>
          <a:cs typeface="+mn-cs"/>
        </a:defRPr>
      </a:lvl1pPr>
      <a:lvl2pPr marL="742950" indent="-285750" algn="l" rtl="0" eaLnBrk="1" fontAlgn="base" hangingPunct="1">
        <a:lnSpc>
          <a:spcPct val="110000"/>
        </a:lnSpc>
        <a:spcBef>
          <a:spcPts val="600"/>
        </a:spcBef>
        <a:spcAft>
          <a:spcPts val="600"/>
        </a:spcAft>
        <a:buClr>
          <a:srgbClr val="FF9900"/>
        </a:buClr>
        <a:buSzPct val="110000"/>
        <a:buFont typeface="Arial" charset="0"/>
        <a:buChar char="–"/>
        <a:defRPr sz="2000">
          <a:solidFill>
            <a:srgbClr val="000000"/>
          </a:solidFill>
          <a:latin typeface="+mn-lt"/>
        </a:defRPr>
      </a:lvl2pPr>
      <a:lvl3pPr marL="1143000" indent="-228600" algn="l" rtl="0" eaLnBrk="1" fontAlgn="base" hangingPunct="1">
        <a:lnSpc>
          <a:spcPct val="110000"/>
        </a:lnSpc>
        <a:spcBef>
          <a:spcPts val="600"/>
        </a:spcBef>
        <a:spcAft>
          <a:spcPts val="600"/>
        </a:spcAft>
        <a:buClr>
          <a:srgbClr val="FF9900"/>
        </a:buClr>
        <a:buSzPct val="110000"/>
        <a:buChar char="•"/>
        <a:defRPr sz="1600">
          <a:solidFill>
            <a:srgbClr val="000000"/>
          </a:solidFill>
          <a:latin typeface="+mn-lt"/>
        </a:defRPr>
      </a:lvl3pPr>
      <a:lvl4pPr marL="16002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4pPr>
      <a:lvl5pPr marL="20574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5pPr>
      <a:lvl6pPr marL="25146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6pPr>
      <a:lvl7pPr marL="29718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7pPr>
      <a:lvl8pPr marL="34290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8pPr>
      <a:lvl9pPr marL="38862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2.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6.wmf"/><Relationship Id="rId4" Type="http://schemas.openxmlformats.org/officeDocument/2006/relationships/image" Target="../media/image27.png"/><Relationship Id="rId9"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2.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5.wmf"/><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0.wmf"/><Relationship Id="rId3" Type="http://schemas.openxmlformats.org/officeDocument/2006/relationships/notesSlide" Target="../notesSlides/notesSlide17.xml"/><Relationship Id="rId7" Type="http://schemas.openxmlformats.org/officeDocument/2006/relationships/image" Target="../media/image37.wmf"/><Relationship Id="rId12"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11" Type="http://schemas.openxmlformats.org/officeDocument/2006/relationships/image" Target="../media/image39.wmf"/><Relationship Id="rId5" Type="http://schemas.openxmlformats.org/officeDocument/2006/relationships/image" Target="../media/image36.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38.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18.xml"/><Relationship Id="rId7" Type="http://schemas.openxmlformats.org/officeDocument/2006/relationships/image" Target="../media/image37.wmf"/><Relationship Id="rId12"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4.bin"/><Relationship Id="rId11" Type="http://schemas.openxmlformats.org/officeDocument/2006/relationships/image" Target="../media/image42.wmf"/><Relationship Id="rId5" Type="http://schemas.openxmlformats.org/officeDocument/2006/relationships/image" Target="../media/image36.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41.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36.wmf"/><Relationship Id="rId4" Type="http://schemas.openxmlformats.org/officeDocument/2006/relationships/oleObject" Target="../embeddings/oleObject17.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30.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2.png"/><Relationship Id="rId5" Type="http://schemas.openxmlformats.org/officeDocument/2006/relationships/image" Target="../media/image44.wmf"/><Relationship Id="rId4" Type="http://schemas.openxmlformats.org/officeDocument/2006/relationships/oleObject" Target="../embeddings/oleObject19.bin"/></Relationships>
</file>

<file path=ppt/slides/_rels/slide21.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21.xml"/><Relationship Id="rId7" Type="http://schemas.openxmlformats.org/officeDocument/2006/relationships/oleObject" Target="../embeddings/oleObject21.bin"/><Relationship Id="rId12"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2.png"/><Relationship Id="rId11" Type="http://schemas.openxmlformats.org/officeDocument/2006/relationships/image" Target="../media/image430.png"/><Relationship Id="rId5" Type="http://schemas.openxmlformats.org/officeDocument/2006/relationships/image" Target="../media/image44.wmf"/><Relationship Id="rId10" Type="http://schemas.openxmlformats.org/officeDocument/2006/relationships/image" Target="../media/image46.wmf"/><Relationship Id="rId4" Type="http://schemas.openxmlformats.org/officeDocument/2006/relationships/oleObject" Target="../embeddings/oleObject20.bin"/><Relationship Id="rId9" Type="http://schemas.openxmlformats.org/officeDocument/2006/relationships/oleObject" Target="../embeddings/oleObject22.bin"/></Relationships>
</file>

<file path=ppt/slides/_rels/slide22.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oleObject" Target="../embeddings/oleObject27.bin"/><Relationship Id="rId3" Type="http://schemas.openxmlformats.org/officeDocument/2006/relationships/notesSlide" Target="../notesSlides/notesSlide22.xml"/><Relationship Id="rId7" Type="http://schemas.openxmlformats.org/officeDocument/2006/relationships/oleObject" Target="../embeddings/oleObject24.bin"/><Relationship Id="rId12" Type="http://schemas.openxmlformats.org/officeDocument/2006/relationships/image" Target="../media/image46.wmf"/><Relationship Id="rId2" Type="http://schemas.openxmlformats.org/officeDocument/2006/relationships/slideLayout" Target="../slideLayouts/slideLayout2.xml"/><Relationship Id="rId16" Type="http://schemas.openxmlformats.org/officeDocument/2006/relationships/image" Target="../media/image49.png"/><Relationship Id="rId1" Type="http://schemas.openxmlformats.org/officeDocument/2006/relationships/vmlDrawing" Target="../drawings/vmlDrawing10.vml"/><Relationship Id="rId6" Type="http://schemas.openxmlformats.org/officeDocument/2006/relationships/image" Target="../media/image42.png"/><Relationship Id="rId11" Type="http://schemas.openxmlformats.org/officeDocument/2006/relationships/oleObject" Target="../embeddings/oleObject26.bin"/><Relationship Id="rId5" Type="http://schemas.openxmlformats.org/officeDocument/2006/relationships/image" Target="../media/image44.wmf"/><Relationship Id="rId15" Type="http://schemas.openxmlformats.org/officeDocument/2006/relationships/image" Target="../media/image430.png"/><Relationship Id="rId10" Type="http://schemas.openxmlformats.org/officeDocument/2006/relationships/image" Target="../media/image47.wmf"/><Relationship Id="rId4" Type="http://schemas.openxmlformats.org/officeDocument/2006/relationships/oleObject" Target="../embeddings/oleObject23.bin"/><Relationship Id="rId9" Type="http://schemas.openxmlformats.org/officeDocument/2006/relationships/oleObject" Target="../embeddings/oleObject25.bin"/><Relationship Id="rId14" Type="http://schemas.openxmlformats.org/officeDocument/2006/relationships/image" Target="../media/image48.wmf"/></Relationships>
</file>

<file path=ppt/slides/_rels/slide23.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oleObject" Target="../embeddings/oleObject32.bin"/><Relationship Id="rId18" Type="http://schemas.openxmlformats.org/officeDocument/2006/relationships/image" Target="../media/image50.wmf"/><Relationship Id="rId3" Type="http://schemas.openxmlformats.org/officeDocument/2006/relationships/notesSlide" Target="../notesSlides/notesSlide23.xml"/><Relationship Id="rId7" Type="http://schemas.openxmlformats.org/officeDocument/2006/relationships/oleObject" Target="../embeddings/oleObject29.bin"/><Relationship Id="rId12" Type="http://schemas.openxmlformats.org/officeDocument/2006/relationships/image" Target="../media/image49.wmf"/><Relationship Id="rId17" Type="http://schemas.openxmlformats.org/officeDocument/2006/relationships/oleObject" Target="../embeddings/oleObject34.bin"/><Relationship Id="rId2" Type="http://schemas.openxmlformats.org/officeDocument/2006/relationships/slideLayout" Target="../slideLayouts/slideLayout2.xml"/><Relationship Id="rId16" Type="http://schemas.openxmlformats.org/officeDocument/2006/relationships/image" Target="../media/image48.wmf"/><Relationship Id="rId20" Type="http://schemas.openxmlformats.org/officeDocument/2006/relationships/image" Target="../media/image52.png"/><Relationship Id="rId1" Type="http://schemas.openxmlformats.org/officeDocument/2006/relationships/vmlDrawing" Target="../drawings/vmlDrawing11.vml"/><Relationship Id="rId6" Type="http://schemas.openxmlformats.org/officeDocument/2006/relationships/image" Target="../media/image42.png"/><Relationship Id="rId11" Type="http://schemas.openxmlformats.org/officeDocument/2006/relationships/oleObject" Target="../embeddings/oleObject31.bin"/><Relationship Id="rId5" Type="http://schemas.openxmlformats.org/officeDocument/2006/relationships/image" Target="../media/image44.wmf"/><Relationship Id="rId15" Type="http://schemas.openxmlformats.org/officeDocument/2006/relationships/oleObject" Target="../embeddings/oleObject33.bin"/><Relationship Id="rId10" Type="http://schemas.openxmlformats.org/officeDocument/2006/relationships/image" Target="../media/image47.wmf"/><Relationship Id="rId19" Type="http://schemas.openxmlformats.org/officeDocument/2006/relationships/image" Target="../media/image430.png"/><Relationship Id="rId4" Type="http://schemas.openxmlformats.org/officeDocument/2006/relationships/oleObject" Target="../embeddings/oleObject28.bin"/><Relationship Id="rId9" Type="http://schemas.openxmlformats.org/officeDocument/2006/relationships/oleObject" Target="../embeddings/oleObject30.bin"/><Relationship Id="rId14" Type="http://schemas.openxmlformats.org/officeDocument/2006/relationships/image" Target="../media/image46.wmf"/></Relationships>
</file>

<file path=ppt/slides/_rels/slide24.x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oleObject" Target="../embeddings/oleObject39.bin"/><Relationship Id="rId18" Type="http://schemas.openxmlformats.org/officeDocument/2006/relationships/image" Target="../media/image48.wmf"/><Relationship Id="rId3" Type="http://schemas.openxmlformats.org/officeDocument/2006/relationships/notesSlide" Target="../notesSlides/notesSlide24.xml"/><Relationship Id="rId21" Type="http://schemas.openxmlformats.org/officeDocument/2006/relationships/oleObject" Target="../embeddings/oleObject43.bin"/><Relationship Id="rId7" Type="http://schemas.openxmlformats.org/officeDocument/2006/relationships/oleObject" Target="../embeddings/oleObject36.bin"/><Relationship Id="rId12" Type="http://schemas.openxmlformats.org/officeDocument/2006/relationships/image" Target="../media/image49.wmf"/><Relationship Id="rId17" Type="http://schemas.openxmlformats.org/officeDocument/2006/relationships/oleObject" Target="../embeddings/oleObject41.bin"/><Relationship Id="rId2" Type="http://schemas.openxmlformats.org/officeDocument/2006/relationships/slideLayout" Target="../slideLayouts/slideLayout2.xml"/><Relationship Id="rId16" Type="http://schemas.openxmlformats.org/officeDocument/2006/relationships/image" Target="../media/image46.wmf"/><Relationship Id="rId20" Type="http://schemas.openxmlformats.org/officeDocument/2006/relationships/image" Target="../media/image50.wmf"/><Relationship Id="rId1" Type="http://schemas.openxmlformats.org/officeDocument/2006/relationships/vmlDrawing" Target="../drawings/vmlDrawing12.vml"/><Relationship Id="rId6" Type="http://schemas.openxmlformats.org/officeDocument/2006/relationships/image" Target="../media/image42.png"/><Relationship Id="rId11" Type="http://schemas.openxmlformats.org/officeDocument/2006/relationships/oleObject" Target="../embeddings/oleObject38.bin"/><Relationship Id="rId24" Type="http://schemas.openxmlformats.org/officeDocument/2006/relationships/image" Target="../media/image55.png"/><Relationship Id="rId5" Type="http://schemas.openxmlformats.org/officeDocument/2006/relationships/image" Target="../media/image44.wmf"/><Relationship Id="rId15" Type="http://schemas.openxmlformats.org/officeDocument/2006/relationships/oleObject" Target="../embeddings/oleObject40.bin"/><Relationship Id="rId23" Type="http://schemas.openxmlformats.org/officeDocument/2006/relationships/image" Target="../media/image430.png"/><Relationship Id="rId10" Type="http://schemas.openxmlformats.org/officeDocument/2006/relationships/image" Target="../media/image47.wmf"/><Relationship Id="rId19" Type="http://schemas.openxmlformats.org/officeDocument/2006/relationships/oleObject" Target="../embeddings/oleObject42.bin"/><Relationship Id="rId4" Type="http://schemas.openxmlformats.org/officeDocument/2006/relationships/oleObject" Target="../embeddings/oleObject35.bin"/><Relationship Id="rId9" Type="http://schemas.openxmlformats.org/officeDocument/2006/relationships/oleObject" Target="../embeddings/oleObject37.bin"/><Relationship Id="rId14" Type="http://schemas.openxmlformats.org/officeDocument/2006/relationships/image" Target="../media/image51.wmf"/><Relationship Id="rId22" Type="http://schemas.openxmlformats.org/officeDocument/2006/relationships/image" Target="../media/image52.wmf"/></Relationships>
</file>

<file path=ppt/slides/_rels/slide25.xml.rels><?xml version="1.0" encoding="UTF-8" standalone="yes"?>
<Relationships xmlns="http://schemas.openxmlformats.org/package/2006/relationships"><Relationship Id="rId8" Type="http://schemas.openxmlformats.org/officeDocument/2006/relationships/image" Target="../media/image48.wmf"/><Relationship Id="rId3" Type="http://schemas.openxmlformats.org/officeDocument/2006/relationships/notesSlide" Target="../notesSlides/notesSlide25.xml"/><Relationship Id="rId7" Type="http://schemas.openxmlformats.org/officeDocument/2006/relationships/oleObject" Target="../embeddings/oleObject45.bin"/><Relationship Id="rId12"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4.wmf"/><Relationship Id="rId11" Type="http://schemas.openxmlformats.org/officeDocument/2006/relationships/oleObject" Target="../embeddings/oleObject47.bin"/><Relationship Id="rId5" Type="http://schemas.openxmlformats.org/officeDocument/2006/relationships/oleObject" Target="../embeddings/oleObject44.bin"/><Relationship Id="rId10" Type="http://schemas.openxmlformats.org/officeDocument/2006/relationships/image" Target="../media/image50.wmf"/><Relationship Id="rId4" Type="http://schemas.openxmlformats.org/officeDocument/2006/relationships/image" Target="../media/image56.png"/><Relationship Id="rId9" Type="http://schemas.openxmlformats.org/officeDocument/2006/relationships/oleObject" Target="../embeddings/oleObject46.bin"/></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4.png"/><Relationship Id="rId10" Type="http://schemas.openxmlformats.org/officeDocument/2006/relationships/image" Target="../media/image64.png"/><Relationship Id="rId4" Type="http://schemas.openxmlformats.org/officeDocument/2006/relationships/image" Target="../media/image53.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7.png"/><Relationship Id="rId7" Type="http://schemas.openxmlformats.org/officeDocument/2006/relationships/image" Target="../media/image67.png"/><Relationship Id="rId12"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3.png"/><Relationship Id="rId5" Type="http://schemas.openxmlformats.org/officeDocument/2006/relationships/image" Target="../media/image60.png"/><Relationship Id="rId10"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7.png"/><Relationship Id="rId7" Type="http://schemas.openxmlformats.org/officeDocument/2006/relationships/image" Target="../media/image65.png"/><Relationship Id="rId12"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7.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65.png"/><Relationship Id="rId4" Type="http://schemas.openxmlformats.org/officeDocument/2006/relationships/image" Target="../media/image74.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notesSlide" Target="../notesSlides/notesSlide33.xml"/><Relationship Id="rId7" Type="http://schemas.openxmlformats.org/officeDocument/2006/relationships/image" Target="../media/image77.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49.bin"/><Relationship Id="rId5" Type="http://schemas.openxmlformats.org/officeDocument/2006/relationships/image" Target="../media/image76.wmf"/><Relationship Id="rId4" Type="http://schemas.openxmlformats.org/officeDocument/2006/relationships/oleObject" Target="../embeddings/oleObject48.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34.xml"/><Relationship Id="rId7" Type="http://schemas.openxmlformats.org/officeDocument/2006/relationships/image" Target="../media/image79.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51.bin"/><Relationship Id="rId11" Type="http://schemas.openxmlformats.org/officeDocument/2006/relationships/image" Target="../media/image81.wmf"/><Relationship Id="rId5" Type="http://schemas.openxmlformats.org/officeDocument/2006/relationships/image" Target="../media/image78.wmf"/><Relationship Id="rId10" Type="http://schemas.openxmlformats.org/officeDocument/2006/relationships/oleObject" Target="../embeddings/oleObject53.bin"/><Relationship Id="rId4" Type="http://schemas.openxmlformats.org/officeDocument/2006/relationships/oleObject" Target="../embeddings/oleObject50.bin"/><Relationship Id="rId9" Type="http://schemas.openxmlformats.org/officeDocument/2006/relationships/image" Target="../media/image80.wmf"/></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notesSlide" Target="../notesSlides/notesSlide35.xml"/><Relationship Id="rId7" Type="http://schemas.openxmlformats.org/officeDocument/2006/relationships/image" Target="../media/image83.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55.bin"/><Relationship Id="rId11" Type="http://schemas.openxmlformats.org/officeDocument/2006/relationships/image" Target="../media/image85.wmf"/><Relationship Id="rId5" Type="http://schemas.openxmlformats.org/officeDocument/2006/relationships/image" Target="../media/image82.wmf"/><Relationship Id="rId10" Type="http://schemas.openxmlformats.org/officeDocument/2006/relationships/oleObject" Target="../embeddings/oleObject57.bin"/><Relationship Id="rId4" Type="http://schemas.openxmlformats.org/officeDocument/2006/relationships/oleObject" Target="../embeddings/oleObject54.bin"/><Relationship Id="rId9" Type="http://schemas.openxmlformats.org/officeDocument/2006/relationships/image" Target="../media/image84.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60.bin"/><Relationship Id="rId3" Type="http://schemas.openxmlformats.org/officeDocument/2006/relationships/notesSlide" Target="../notesSlides/notesSlide36.xml"/><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59.bin"/><Relationship Id="rId11" Type="http://schemas.openxmlformats.org/officeDocument/2006/relationships/image" Target="../media/image88.wmf"/><Relationship Id="rId5" Type="http://schemas.openxmlformats.org/officeDocument/2006/relationships/image" Target="../media/image82.wmf"/><Relationship Id="rId10" Type="http://schemas.openxmlformats.org/officeDocument/2006/relationships/oleObject" Target="../embeddings/oleObject61.bin"/><Relationship Id="rId4" Type="http://schemas.openxmlformats.org/officeDocument/2006/relationships/oleObject" Target="../embeddings/oleObject58.bin"/><Relationship Id="rId9" Type="http://schemas.openxmlformats.org/officeDocument/2006/relationships/image" Target="../media/image87.w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notesSlide" Target="../notesSlides/notesSlide37.xml"/><Relationship Id="rId7" Type="http://schemas.openxmlformats.org/officeDocument/2006/relationships/image" Target="../media/image90.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oleObject63.bin"/><Relationship Id="rId5" Type="http://schemas.openxmlformats.org/officeDocument/2006/relationships/image" Target="../media/image89.wmf"/><Relationship Id="rId4" Type="http://schemas.openxmlformats.org/officeDocument/2006/relationships/oleObject" Target="../embeddings/oleObject62.bin"/><Relationship Id="rId9" Type="http://schemas.openxmlformats.org/officeDocument/2006/relationships/image" Target="../media/image91.w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7.xml"/><Relationship Id="rId7"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wmf"/><Relationship Id="rId4" Type="http://schemas.openxmlformats.org/officeDocument/2006/relationships/oleObject" Target="../embeddings/oleObject1.bin"/><Relationship Id="rId9" Type="http://schemas.openxmlformats.org/officeDocument/2006/relationships/image" Target="../media/image16.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video" Target="../media/media1.mov"/><Relationship Id="rId7" Type="http://schemas.openxmlformats.org/officeDocument/2006/relationships/image" Target="../media/image17.wmf"/><Relationship Id="rId12" Type="http://schemas.openxmlformats.org/officeDocument/2006/relationships/image" Target="../media/image21.png"/><Relationship Id="rId2" Type="http://schemas.microsoft.com/office/2007/relationships/media" Target="../media/media1.mov"/><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20.gif"/><Relationship Id="rId5" Type="http://schemas.openxmlformats.org/officeDocument/2006/relationships/notesSlide" Target="../notesSlides/notesSlide9.xml"/><Relationship Id="rId10" Type="http://schemas.openxmlformats.org/officeDocument/2006/relationships/image" Target="../media/image19.png"/><Relationship Id="rId4" Type="http://schemas.openxmlformats.org/officeDocument/2006/relationships/slideLayout" Target="../slideLayouts/slideLayout2.xml"/><Relationship Id="rId9" Type="http://schemas.openxmlformats.org/officeDocument/2006/relationships/image" Target="../media/image1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2296941"/>
            <a:ext cx="9969375" cy="1362075"/>
          </a:xfrm>
        </p:spPr>
        <p:txBody>
          <a:bodyPr/>
          <a:lstStyle/>
          <a:p>
            <a:r>
              <a:rPr lang="en-US" sz="3200" dirty="0" smtClean="0"/>
              <a:t>Topology-controlled reconstruction of </a:t>
            </a:r>
            <a:br>
              <a:rPr lang="en-US" sz="3200" dirty="0" smtClean="0"/>
            </a:br>
            <a:r>
              <a:rPr lang="en-US" sz="3200" dirty="0" smtClean="0"/>
              <a:t>multi-labelled domains from cross-sections</a:t>
            </a:r>
            <a:endParaRPr lang="en-US" sz="3200" dirty="0"/>
          </a:p>
        </p:txBody>
      </p:sp>
      <p:sp>
        <p:nvSpPr>
          <p:cNvPr id="3" name="Text Placeholder 2"/>
          <p:cNvSpPr>
            <a:spLocks noGrp="1"/>
          </p:cNvSpPr>
          <p:nvPr>
            <p:ph type="body" idx="1"/>
          </p:nvPr>
        </p:nvSpPr>
        <p:spPr>
          <a:xfrm>
            <a:off x="963084" y="4625460"/>
            <a:ext cx="10363200" cy="1500187"/>
          </a:xfrm>
        </p:spPr>
        <p:txBody>
          <a:bodyPr>
            <a:normAutofit fontScale="92500" lnSpcReduction="20000"/>
          </a:bodyPr>
          <a:lstStyle/>
          <a:p>
            <a:r>
              <a:rPr lang="en-US" sz="2800" dirty="0" err="1" smtClean="0"/>
              <a:t>Zhiyang</a:t>
            </a:r>
            <a:r>
              <a:rPr lang="en-US" sz="2800" dirty="0" smtClean="0"/>
              <a:t> Huang, Ming Zou </a:t>
            </a:r>
            <a:r>
              <a:rPr lang="en-US" i="1" dirty="0" smtClean="0"/>
              <a:t>Washington University in St. Louis</a:t>
            </a:r>
          </a:p>
          <a:p>
            <a:r>
              <a:rPr lang="en-US" sz="2800" dirty="0" smtClean="0"/>
              <a:t>Nathan </a:t>
            </a:r>
            <a:r>
              <a:rPr lang="en-US" sz="2800" dirty="0" err="1" smtClean="0"/>
              <a:t>Carr</a:t>
            </a:r>
            <a:r>
              <a:rPr lang="en-US" sz="2800" dirty="0" smtClean="0"/>
              <a:t> </a:t>
            </a:r>
            <a:r>
              <a:rPr lang="en-US" i="1" dirty="0" smtClean="0"/>
              <a:t>Adobe</a:t>
            </a:r>
          </a:p>
          <a:p>
            <a:r>
              <a:rPr lang="en-US" sz="2800" dirty="0" smtClean="0"/>
              <a:t>Tao </a:t>
            </a:r>
            <a:r>
              <a:rPr lang="en-US" sz="2800" dirty="0"/>
              <a:t>Ju </a:t>
            </a:r>
            <a:r>
              <a:rPr lang="en-US" i="1" dirty="0"/>
              <a:t>Washington University in St. Louis</a:t>
            </a:r>
            <a:endParaRPr lang="en-US" sz="2800" dirty="0"/>
          </a:p>
        </p:txBody>
      </p:sp>
    </p:spTree>
    <p:extLst>
      <p:ext uri="{BB962C8B-B14F-4D97-AF65-F5344CB8AC3E}">
        <p14:creationId xmlns:p14="http://schemas.microsoft.com/office/powerpoint/2010/main" val="3004053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works</a:t>
            </a:r>
            <a:endParaRPr lang="en-US" dirty="0"/>
          </a:p>
        </p:txBody>
      </p:sp>
      <p:sp>
        <p:nvSpPr>
          <p:cNvPr id="3" name="Content Placeholder 2"/>
          <p:cNvSpPr>
            <a:spLocks noGrp="1"/>
          </p:cNvSpPr>
          <p:nvPr>
            <p:ph idx="1"/>
          </p:nvPr>
        </p:nvSpPr>
        <p:spPr>
          <a:xfrm>
            <a:off x="463553" y="1905000"/>
            <a:ext cx="6242047" cy="4648200"/>
          </a:xfrm>
        </p:spPr>
        <p:txBody>
          <a:bodyPr/>
          <a:lstStyle/>
          <a:p>
            <a:r>
              <a:rPr lang="en-US" dirty="0" smtClean="0"/>
              <a:t>Reconstructing material interfaces</a:t>
            </a:r>
          </a:p>
          <a:p>
            <a:pPr lvl="1"/>
            <a:r>
              <a:rPr lang="en-US" dirty="0"/>
              <a:t>Surface tracking </a:t>
            </a:r>
            <a:endParaRPr lang="en-US" dirty="0" smtClean="0"/>
          </a:p>
          <a:p>
            <a:pPr lvl="1"/>
            <a:r>
              <a:rPr lang="en-US" dirty="0" smtClean="0"/>
              <a:t>From labelled volumes</a:t>
            </a:r>
          </a:p>
          <a:p>
            <a:pPr lvl="1"/>
            <a:r>
              <a:rPr lang="en-US" dirty="0" smtClean="0"/>
              <a:t>From cross-sections</a:t>
            </a:r>
            <a:endParaRPr lang="en-US" dirty="0"/>
          </a:p>
        </p:txBody>
      </p:sp>
      <p:sp>
        <p:nvSpPr>
          <p:cNvPr id="24" name="Content Placeholder 2"/>
          <p:cNvSpPr txBox="1">
            <a:spLocks/>
          </p:cNvSpPr>
          <p:nvPr/>
        </p:nvSpPr>
        <p:spPr bwMode="auto">
          <a:xfrm>
            <a:off x="463553" y="4385365"/>
            <a:ext cx="7559859" cy="10686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ts val="600"/>
              </a:spcBef>
              <a:spcAft>
                <a:spcPts val="600"/>
              </a:spcAft>
              <a:buClr>
                <a:srgbClr val="FF9900"/>
              </a:buClr>
              <a:buSzPct val="110000"/>
              <a:buChar char="•"/>
              <a:defRPr sz="2800">
                <a:solidFill>
                  <a:srgbClr val="000000"/>
                </a:solidFill>
                <a:latin typeface="+mn-lt"/>
                <a:ea typeface="+mn-ea"/>
                <a:cs typeface="+mn-cs"/>
              </a:defRPr>
            </a:lvl1pPr>
            <a:lvl2pPr marL="742950" indent="-285750" algn="l" rtl="0" eaLnBrk="1" fontAlgn="base" hangingPunct="1">
              <a:lnSpc>
                <a:spcPct val="110000"/>
              </a:lnSpc>
              <a:spcBef>
                <a:spcPts val="600"/>
              </a:spcBef>
              <a:spcAft>
                <a:spcPts val="600"/>
              </a:spcAft>
              <a:buClr>
                <a:srgbClr val="FF9900"/>
              </a:buClr>
              <a:buSzPct val="110000"/>
              <a:buFont typeface="Arial" charset="0"/>
              <a:buChar char="–"/>
              <a:defRPr sz="2400">
                <a:solidFill>
                  <a:srgbClr val="000000"/>
                </a:solidFill>
                <a:latin typeface="+mn-lt"/>
              </a:defRPr>
            </a:lvl2pPr>
            <a:lvl3pPr marL="1143000" indent="-228600" algn="l" rtl="0" eaLnBrk="1" fontAlgn="base" hangingPunct="1">
              <a:lnSpc>
                <a:spcPct val="110000"/>
              </a:lnSpc>
              <a:spcBef>
                <a:spcPts val="600"/>
              </a:spcBef>
              <a:spcAft>
                <a:spcPts val="600"/>
              </a:spcAft>
              <a:buClr>
                <a:srgbClr val="FF9900"/>
              </a:buClr>
              <a:buSzPct val="110000"/>
              <a:buChar char="•"/>
              <a:defRPr sz="1800">
                <a:solidFill>
                  <a:srgbClr val="000000"/>
                </a:solidFill>
                <a:latin typeface="+mn-lt"/>
              </a:defRPr>
            </a:lvl3pPr>
            <a:lvl4pPr marL="16002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4pPr>
            <a:lvl5pPr marL="20574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5pPr>
            <a:lvl6pPr marL="25146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6pPr>
            <a:lvl7pPr marL="29718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7pPr>
            <a:lvl8pPr marL="34290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8pPr>
            <a:lvl9pPr marL="38862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9pPr>
          </a:lstStyle>
          <a:p>
            <a:endParaRPr lang="en-US" kern="0" dirty="0"/>
          </a:p>
        </p:txBody>
      </p:sp>
      <p:sp>
        <p:nvSpPr>
          <p:cNvPr id="6" name="Content Placeholder 2"/>
          <p:cNvSpPr txBox="1">
            <a:spLocks/>
          </p:cNvSpPr>
          <p:nvPr/>
        </p:nvSpPr>
        <p:spPr bwMode="auto">
          <a:xfrm>
            <a:off x="463553" y="4385365"/>
            <a:ext cx="9514165" cy="10686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ts val="600"/>
              </a:spcBef>
              <a:spcAft>
                <a:spcPts val="600"/>
              </a:spcAft>
              <a:buClr>
                <a:srgbClr val="FF9900"/>
              </a:buClr>
              <a:buSzPct val="110000"/>
              <a:buChar char="•"/>
              <a:defRPr sz="2800">
                <a:solidFill>
                  <a:srgbClr val="000000"/>
                </a:solidFill>
                <a:latin typeface="+mn-lt"/>
                <a:ea typeface="+mn-ea"/>
                <a:cs typeface="+mn-cs"/>
              </a:defRPr>
            </a:lvl1pPr>
            <a:lvl2pPr marL="742950" indent="-285750" algn="l" rtl="0" eaLnBrk="1" fontAlgn="base" hangingPunct="1">
              <a:lnSpc>
                <a:spcPct val="110000"/>
              </a:lnSpc>
              <a:spcBef>
                <a:spcPts val="600"/>
              </a:spcBef>
              <a:spcAft>
                <a:spcPts val="600"/>
              </a:spcAft>
              <a:buClr>
                <a:srgbClr val="FF9900"/>
              </a:buClr>
              <a:buSzPct val="110000"/>
              <a:buFont typeface="Arial" charset="0"/>
              <a:buChar char="–"/>
              <a:defRPr sz="2400">
                <a:solidFill>
                  <a:srgbClr val="000000"/>
                </a:solidFill>
                <a:latin typeface="+mn-lt"/>
              </a:defRPr>
            </a:lvl2pPr>
            <a:lvl3pPr marL="1143000" indent="-228600" algn="l" rtl="0" eaLnBrk="1" fontAlgn="base" hangingPunct="1">
              <a:lnSpc>
                <a:spcPct val="110000"/>
              </a:lnSpc>
              <a:spcBef>
                <a:spcPts val="600"/>
              </a:spcBef>
              <a:spcAft>
                <a:spcPts val="600"/>
              </a:spcAft>
              <a:buClr>
                <a:srgbClr val="FF9900"/>
              </a:buClr>
              <a:buSzPct val="110000"/>
              <a:buChar char="•"/>
              <a:defRPr sz="1800">
                <a:solidFill>
                  <a:srgbClr val="000000"/>
                </a:solidFill>
                <a:latin typeface="+mn-lt"/>
              </a:defRPr>
            </a:lvl3pPr>
            <a:lvl4pPr marL="16002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4pPr>
            <a:lvl5pPr marL="20574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5pPr>
            <a:lvl6pPr marL="25146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6pPr>
            <a:lvl7pPr marL="29718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7pPr>
            <a:lvl8pPr marL="34290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8pPr>
            <a:lvl9pPr marL="38862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9pPr>
          </a:lstStyle>
          <a:p>
            <a:r>
              <a:rPr lang="en-US" sz="2400" dirty="0"/>
              <a:t>Geometrically correct, but no topological </a:t>
            </a:r>
            <a:r>
              <a:rPr lang="en-US" sz="2400" dirty="0" smtClean="0"/>
              <a:t>guarantees</a:t>
            </a:r>
            <a:endParaRPr lang="en-US" sz="2400" kern="0" dirty="0"/>
          </a:p>
        </p:txBody>
      </p:sp>
    </p:spTree>
    <p:extLst>
      <p:ext uri="{BB962C8B-B14F-4D97-AF65-F5344CB8AC3E}">
        <p14:creationId xmlns:p14="http://schemas.microsoft.com/office/powerpoint/2010/main" val="297353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a:t>
            </a:r>
            <a:r>
              <a:rPr lang="en-US" dirty="0" smtClean="0"/>
              <a:t>works</a:t>
            </a:r>
            <a:endParaRPr lang="en-US" dirty="0"/>
          </a:p>
        </p:txBody>
      </p:sp>
      <p:sp>
        <p:nvSpPr>
          <p:cNvPr id="3" name="Content Placeholder 2"/>
          <p:cNvSpPr>
            <a:spLocks noGrp="1"/>
          </p:cNvSpPr>
          <p:nvPr>
            <p:ph idx="1"/>
          </p:nvPr>
        </p:nvSpPr>
        <p:spPr/>
        <p:txBody>
          <a:bodyPr/>
          <a:lstStyle/>
          <a:p>
            <a:r>
              <a:rPr lang="en-US" dirty="0"/>
              <a:t>Reconstructing material </a:t>
            </a:r>
            <a:r>
              <a:rPr lang="en-US" dirty="0" smtClean="0"/>
              <a:t>interfaces from cross-sections </a:t>
            </a:r>
            <a:r>
              <a:rPr lang="en-US" sz="2000" dirty="0" smtClean="0"/>
              <a:t>[</a:t>
            </a:r>
            <a:r>
              <a:rPr lang="en-US" sz="2000" dirty="0" err="1" smtClean="0"/>
              <a:t>Bermano</a:t>
            </a:r>
            <a:r>
              <a:rPr lang="en-US" sz="2000" dirty="0" smtClean="0"/>
              <a:t> 11]</a:t>
            </a:r>
            <a:endParaRPr lang="en-US" dirty="0"/>
          </a:p>
        </p:txBody>
      </p:sp>
      <p:pic>
        <p:nvPicPr>
          <p:cNvPr id="5" name="Picture 4" descr="mouse_all_unconstraint.png"/>
          <p:cNvPicPr>
            <a:picLocks noChangeAspect="1"/>
          </p:cNvPicPr>
          <p:nvPr/>
        </p:nvPicPr>
        <p:blipFill rotWithShape="1">
          <a:blip r:embed="rId3" cstate="print">
            <a:extLst>
              <a:ext uri="{28A0092B-C50C-407E-A947-70E740481C1C}">
                <a14:useLocalDpi xmlns:a14="http://schemas.microsoft.com/office/drawing/2010/main" val="0"/>
              </a:ext>
            </a:extLst>
          </a:blip>
          <a:srcRect l="24142" t="16389" r="22274" b="18566"/>
          <a:stretch/>
        </p:blipFill>
        <p:spPr>
          <a:xfrm>
            <a:off x="3485540" y="3114195"/>
            <a:ext cx="3128576" cy="2183128"/>
          </a:xfrm>
          <a:prstGeom prst="rect">
            <a:avLst/>
          </a:prstGeom>
        </p:spPr>
      </p:pic>
      <p:pic>
        <p:nvPicPr>
          <p:cNvPr id="6" name="Picture 5" descr="mouse_cs.png"/>
          <p:cNvPicPr>
            <a:picLocks noChangeAspect="1"/>
          </p:cNvPicPr>
          <p:nvPr/>
        </p:nvPicPr>
        <p:blipFill rotWithShape="1">
          <a:blip r:embed="rId4" cstate="print">
            <a:extLst>
              <a:ext uri="{28A0092B-C50C-407E-A947-70E740481C1C}">
                <a14:useLocalDpi xmlns:a14="http://schemas.microsoft.com/office/drawing/2010/main" val="0"/>
              </a:ext>
            </a:extLst>
          </a:blip>
          <a:srcRect l="25650" t="12218" r="22133" b="16600"/>
          <a:stretch/>
        </p:blipFill>
        <p:spPr>
          <a:xfrm>
            <a:off x="463552" y="3000038"/>
            <a:ext cx="3102563" cy="2431247"/>
          </a:xfrm>
          <a:prstGeom prst="rect">
            <a:avLst/>
          </a:prstGeom>
        </p:spPr>
      </p:pic>
      <p:sp>
        <p:nvSpPr>
          <p:cNvPr id="10" name="TextBox 9"/>
          <p:cNvSpPr txBox="1"/>
          <p:nvPr/>
        </p:nvSpPr>
        <p:spPr>
          <a:xfrm>
            <a:off x="1094601" y="5526734"/>
            <a:ext cx="1972866" cy="461665"/>
          </a:xfrm>
          <a:prstGeom prst="rect">
            <a:avLst/>
          </a:prstGeom>
          <a:noFill/>
        </p:spPr>
        <p:txBody>
          <a:bodyPr wrap="none" rtlCol="0">
            <a:spAutoFit/>
          </a:bodyPr>
          <a:lstStyle/>
          <a:p>
            <a:r>
              <a:rPr lang="en-US" sz="2400" dirty="0" smtClean="0"/>
              <a:t>Cross-sections</a:t>
            </a:r>
            <a:endParaRPr lang="en-US" sz="2400" dirty="0"/>
          </a:p>
        </p:txBody>
      </p:sp>
      <p:sp>
        <p:nvSpPr>
          <p:cNvPr id="11" name="TextBox 10"/>
          <p:cNvSpPr txBox="1"/>
          <p:nvPr/>
        </p:nvSpPr>
        <p:spPr>
          <a:xfrm>
            <a:off x="4245530" y="5554955"/>
            <a:ext cx="2077161" cy="461665"/>
          </a:xfrm>
          <a:prstGeom prst="rect">
            <a:avLst/>
          </a:prstGeom>
          <a:noFill/>
        </p:spPr>
        <p:txBody>
          <a:bodyPr wrap="none" rtlCol="0">
            <a:spAutoFit/>
          </a:bodyPr>
          <a:lstStyle/>
          <a:p>
            <a:r>
              <a:rPr lang="en-US" sz="2400" dirty="0" smtClean="0"/>
              <a:t>Reconstruction</a:t>
            </a:r>
            <a:endParaRPr lang="en-US" sz="2800" dirty="0"/>
          </a:p>
        </p:txBody>
      </p:sp>
      <p:grpSp>
        <p:nvGrpSpPr>
          <p:cNvPr id="21" name="Group 20"/>
          <p:cNvGrpSpPr/>
          <p:nvPr/>
        </p:nvGrpSpPr>
        <p:grpSpPr>
          <a:xfrm>
            <a:off x="6909657" y="3077754"/>
            <a:ext cx="2922943" cy="1931542"/>
            <a:chOff x="6589641" y="3100131"/>
            <a:chExt cx="2922943" cy="1931542"/>
          </a:xfrm>
        </p:grpSpPr>
        <p:pic>
          <p:nvPicPr>
            <p:cNvPr id="7" name="Picture 6" descr="mouse_mat1_unconstraint.png"/>
            <p:cNvPicPr>
              <a:picLocks noChangeAspect="1"/>
            </p:cNvPicPr>
            <p:nvPr/>
          </p:nvPicPr>
          <p:blipFill rotWithShape="1">
            <a:blip r:embed="rId5" cstate="print">
              <a:extLst>
                <a:ext uri="{28A0092B-C50C-407E-A947-70E740481C1C}">
                  <a14:useLocalDpi xmlns:a14="http://schemas.microsoft.com/office/drawing/2010/main" val="0"/>
                </a:ext>
              </a:extLst>
            </a:blip>
            <a:srcRect l="24370" t="16241" r="28397" b="24088"/>
            <a:stretch/>
          </p:blipFill>
          <p:spPr>
            <a:xfrm>
              <a:off x="6589641" y="3136572"/>
              <a:ext cx="2609645" cy="1895101"/>
            </a:xfrm>
            <a:prstGeom prst="rect">
              <a:avLst/>
            </a:prstGeom>
          </p:spPr>
        </p:pic>
        <p:sp>
          <p:nvSpPr>
            <p:cNvPr id="14" name="Oval 13"/>
            <p:cNvSpPr/>
            <p:nvPr/>
          </p:nvSpPr>
          <p:spPr>
            <a:xfrm>
              <a:off x="7647985" y="4378916"/>
              <a:ext cx="479778" cy="479778"/>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152454" y="3100131"/>
              <a:ext cx="1360130" cy="369332"/>
            </a:xfrm>
            <a:prstGeom prst="rect">
              <a:avLst/>
            </a:prstGeom>
            <a:noFill/>
          </p:spPr>
          <p:txBody>
            <a:bodyPr wrap="none" rtlCol="0">
              <a:spAutoFit/>
            </a:bodyPr>
            <a:lstStyle/>
            <a:p>
              <a:r>
                <a:rPr lang="en-US" dirty="0" smtClean="0"/>
                <a:t>Extra handle</a:t>
              </a:r>
              <a:endParaRPr lang="en-US" dirty="0"/>
            </a:p>
          </p:txBody>
        </p:sp>
        <p:cxnSp>
          <p:nvCxnSpPr>
            <p:cNvPr id="17" name="Straight Arrow Connector 16"/>
            <p:cNvCxnSpPr>
              <a:endCxn id="14" idx="7"/>
            </p:cNvCxnSpPr>
            <p:nvPr/>
          </p:nvCxnSpPr>
          <p:spPr>
            <a:xfrm flipH="1">
              <a:off x="8057501" y="3504027"/>
              <a:ext cx="747595" cy="945151"/>
            </a:xfrm>
            <a:prstGeom prst="straightConnector1">
              <a:avLst/>
            </a:prstGeom>
            <a:ln w="952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9243259" y="3462564"/>
            <a:ext cx="2466986" cy="1843605"/>
            <a:chOff x="8896817" y="3492652"/>
            <a:chExt cx="2466986" cy="1843605"/>
          </a:xfrm>
        </p:grpSpPr>
        <p:pic>
          <p:nvPicPr>
            <p:cNvPr id="8" name="Picture 7" descr="mouse_mat3_unconstraint.png"/>
            <p:cNvPicPr>
              <a:picLocks noChangeAspect="1"/>
            </p:cNvPicPr>
            <p:nvPr/>
          </p:nvPicPr>
          <p:blipFill rotWithShape="1">
            <a:blip r:embed="rId6" cstate="print">
              <a:extLst>
                <a:ext uri="{28A0092B-C50C-407E-A947-70E740481C1C}">
                  <a14:useLocalDpi xmlns:a14="http://schemas.microsoft.com/office/drawing/2010/main" val="0"/>
                </a:ext>
              </a:extLst>
            </a:blip>
            <a:srcRect l="41632" t="34624" r="22173" b="17727"/>
            <a:stretch/>
          </p:blipFill>
          <p:spPr>
            <a:xfrm>
              <a:off x="8896817" y="3874876"/>
              <a:ext cx="1931110" cy="1461381"/>
            </a:xfrm>
            <a:prstGeom prst="rect">
              <a:avLst/>
            </a:prstGeom>
          </p:spPr>
        </p:pic>
        <p:sp>
          <p:nvSpPr>
            <p:cNvPr id="15" name="Oval 14"/>
            <p:cNvSpPr/>
            <p:nvPr/>
          </p:nvSpPr>
          <p:spPr>
            <a:xfrm>
              <a:off x="9057910" y="4672305"/>
              <a:ext cx="793527" cy="56950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9847906" y="3492652"/>
              <a:ext cx="1515897" cy="369332"/>
            </a:xfrm>
            <a:prstGeom prst="rect">
              <a:avLst/>
            </a:prstGeom>
            <a:noFill/>
          </p:spPr>
          <p:txBody>
            <a:bodyPr wrap="none" rtlCol="0">
              <a:spAutoFit/>
            </a:bodyPr>
            <a:lstStyle/>
            <a:p>
              <a:r>
                <a:rPr lang="en-US" dirty="0" smtClean="0"/>
                <a:t>Disconnection</a:t>
              </a:r>
              <a:endParaRPr lang="en-US" dirty="0"/>
            </a:p>
          </p:txBody>
        </p:sp>
        <p:cxnSp>
          <p:nvCxnSpPr>
            <p:cNvPr id="19" name="Straight Arrow Connector 18"/>
            <p:cNvCxnSpPr/>
            <p:nvPr/>
          </p:nvCxnSpPr>
          <p:spPr>
            <a:xfrm flipH="1">
              <a:off x="9752953" y="3858918"/>
              <a:ext cx="747595" cy="945151"/>
            </a:xfrm>
            <a:prstGeom prst="straightConnector1">
              <a:avLst/>
            </a:prstGeom>
            <a:ln w="952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2" name="TextBox 21"/>
          <p:cNvSpPr txBox="1"/>
          <p:nvPr/>
        </p:nvSpPr>
        <p:spPr>
          <a:xfrm>
            <a:off x="8114653" y="5554955"/>
            <a:ext cx="2403158" cy="461665"/>
          </a:xfrm>
          <a:prstGeom prst="rect">
            <a:avLst/>
          </a:prstGeom>
          <a:noFill/>
        </p:spPr>
        <p:txBody>
          <a:bodyPr wrap="none" rtlCol="0">
            <a:spAutoFit/>
          </a:bodyPr>
          <a:lstStyle/>
          <a:p>
            <a:r>
              <a:rPr lang="en-US" sz="2400" dirty="0" smtClean="0"/>
              <a:t>Topological errors</a:t>
            </a:r>
            <a:endParaRPr lang="en-US" sz="2800" dirty="0"/>
          </a:p>
        </p:txBody>
      </p:sp>
    </p:spTree>
    <p:extLst>
      <p:ext uri="{BB962C8B-B14F-4D97-AF65-F5344CB8AC3E}">
        <p14:creationId xmlns:p14="http://schemas.microsoft.com/office/powerpoint/2010/main" val="1360162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works</a:t>
            </a:r>
            <a:endParaRPr lang="en-US" dirty="0"/>
          </a:p>
        </p:txBody>
      </p:sp>
      <p:sp>
        <p:nvSpPr>
          <p:cNvPr id="3" name="Content Placeholder 2"/>
          <p:cNvSpPr>
            <a:spLocks noGrp="1"/>
          </p:cNvSpPr>
          <p:nvPr>
            <p:ph idx="1"/>
          </p:nvPr>
        </p:nvSpPr>
        <p:spPr>
          <a:xfrm>
            <a:off x="463552" y="1905000"/>
            <a:ext cx="8792996" cy="4648200"/>
          </a:xfrm>
        </p:spPr>
        <p:txBody>
          <a:bodyPr/>
          <a:lstStyle/>
          <a:p>
            <a:r>
              <a:rPr lang="en-US" dirty="0" smtClean="0"/>
              <a:t>Topology-aware modeling of 2-labelled domains</a:t>
            </a:r>
            <a:endParaRPr lang="en-US" dirty="0"/>
          </a:p>
        </p:txBody>
      </p:sp>
      <p:grpSp>
        <p:nvGrpSpPr>
          <p:cNvPr id="16" name="Group 15"/>
          <p:cNvGrpSpPr/>
          <p:nvPr/>
        </p:nvGrpSpPr>
        <p:grpSpPr>
          <a:xfrm>
            <a:off x="6714974" y="4062573"/>
            <a:ext cx="5304852" cy="2422839"/>
            <a:chOff x="5935647" y="2800851"/>
            <a:chExt cx="6326375" cy="2889391"/>
          </a:xfrm>
        </p:grpSpPr>
        <p:pic>
          <p:nvPicPr>
            <p:cNvPr id="5" name="Ours_woVol_wire.png"/>
            <p:cNvPicPr/>
            <p:nvPr/>
          </p:nvPicPr>
          <p:blipFill>
            <a:blip r:embed="rId4">
              <a:extLst/>
            </a:blip>
            <a:stretch>
              <a:fillRect/>
            </a:stretch>
          </p:blipFill>
          <p:spPr>
            <a:xfrm>
              <a:off x="9968930" y="4287486"/>
              <a:ext cx="955106" cy="1019817"/>
            </a:xfrm>
            <a:prstGeom prst="rect">
              <a:avLst/>
            </a:prstGeom>
            <a:ln w="12700" cap="flat">
              <a:noFill/>
              <a:miter lim="400000"/>
            </a:ln>
            <a:effectLst/>
          </p:spPr>
        </p:pic>
        <p:pic>
          <p:nvPicPr>
            <p:cNvPr id="6" name="contours.png"/>
            <p:cNvPicPr/>
            <p:nvPr/>
          </p:nvPicPr>
          <p:blipFill rotWithShape="1">
            <a:blip r:embed="rId5">
              <a:extLst/>
            </a:blip>
            <a:srcRect l="24535" t="-317" r="21259" b="-541"/>
            <a:stretch/>
          </p:blipFill>
          <p:spPr>
            <a:xfrm>
              <a:off x="5935647" y="2800851"/>
              <a:ext cx="1340197" cy="2662604"/>
            </a:xfrm>
            <a:prstGeom prst="rect">
              <a:avLst/>
            </a:prstGeom>
            <a:ln w="12700" cap="flat">
              <a:noFill/>
              <a:miter lim="400000"/>
            </a:ln>
            <a:effectLst/>
          </p:spPr>
        </p:pic>
        <p:pic>
          <p:nvPicPr>
            <p:cNvPr id="7" name="Lu_suf.png"/>
            <p:cNvPicPr/>
            <p:nvPr/>
          </p:nvPicPr>
          <p:blipFill rotWithShape="1">
            <a:blip r:embed="rId6">
              <a:extLst/>
            </a:blip>
            <a:srcRect l="24565" t="-754" r="20270" b="-330"/>
            <a:stretch/>
          </p:blipFill>
          <p:spPr>
            <a:xfrm>
              <a:off x="7239370" y="2824571"/>
              <a:ext cx="1363918" cy="2668534"/>
            </a:xfrm>
            <a:prstGeom prst="rect">
              <a:avLst/>
            </a:prstGeom>
            <a:ln w="12700" cap="flat">
              <a:noFill/>
              <a:miter lim="400000"/>
            </a:ln>
            <a:effectLst/>
          </p:spPr>
        </p:pic>
        <p:pic>
          <p:nvPicPr>
            <p:cNvPr id="8" name="Vaxman_suf.png"/>
            <p:cNvPicPr/>
            <p:nvPr/>
          </p:nvPicPr>
          <p:blipFill rotWithShape="1">
            <a:blip r:embed="rId7">
              <a:extLst/>
            </a:blip>
            <a:srcRect l="26032" t="-754" r="21920" b="120"/>
            <a:stretch/>
          </p:blipFill>
          <p:spPr>
            <a:xfrm>
              <a:off x="8682104" y="2824571"/>
              <a:ext cx="1286826" cy="2656674"/>
            </a:xfrm>
            <a:prstGeom prst="rect">
              <a:avLst/>
            </a:prstGeom>
            <a:ln w="12700" cap="flat">
              <a:noFill/>
              <a:miter lim="400000"/>
            </a:ln>
            <a:effectLst/>
          </p:spPr>
        </p:pic>
        <p:pic>
          <p:nvPicPr>
            <p:cNvPr id="9" name="Ours_woVol_suf.png"/>
            <p:cNvPicPr/>
            <p:nvPr/>
          </p:nvPicPr>
          <p:blipFill>
            <a:blip r:embed="rId8">
              <a:extLst/>
            </a:blip>
            <a:stretch>
              <a:fillRect/>
            </a:stretch>
          </p:blipFill>
          <p:spPr>
            <a:xfrm>
              <a:off x="10633809" y="2949592"/>
              <a:ext cx="1109175" cy="2286621"/>
            </a:xfrm>
            <a:prstGeom prst="rect">
              <a:avLst/>
            </a:prstGeom>
            <a:ln w="12700" cap="flat">
              <a:noFill/>
              <a:miter lim="400000"/>
            </a:ln>
            <a:effectLst/>
          </p:spPr>
        </p:pic>
        <p:sp>
          <p:nvSpPr>
            <p:cNvPr id="10" name="Rectangle 9"/>
            <p:cNvSpPr/>
            <p:nvPr/>
          </p:nvSpPr>
          <p:spPr>
            <a:xfrm>
              <a:off x="7499613" y="5286495"/>
              <a:ext cx="960048" cy="403747"/>
            </a:xfrm>
            <a:prstGeom prst="rect">
              <a:avLst/>
            </a:prstGeom>
          </p:spPr>
          <p:txBody>
            <a:bodyPr wrap="none">
              <a:spAutoFit/>
            </a:bodyPr>
            <a:lstStyle/>
            <a:p>
              <a:pPr lvl="0">
                <a:defRPr sz="1800"/>
              </a:pPr>
              <a:r>
                <a:rPr lang="en-US" sz="1600" dirty="0" smtClean="0">
                  <a:latin typeface="+mn-lt"/>
                </a:rPr>
                <a:t>[Liu 08]</a:t>
              </a:r>
              <a:endParaRPr lang="en-US" sz="1600" dirty="0">
                <a:latin typeface="+mn-lt"/>
              </a:endParaRPr>
            </a:p>
          </p:txBody>
        </p:sp>
        <p:sp>
          <p:nvSpPr>
            <p:cNvPr id="11" name="Rectangle 10"/>
            <p:cNvSpPr/>
            <p:nvPr/>
          </p:nvSpPr>
          <p:spPr>
            <a:xfrm>
              <a:off x="8579567" y="5286495"/>
              <a:ext cx="1585168" cy="403747"/>
            </a:xfrm>
            <a:prstGeom prst="rect">
              <a:avLst/>
            </a:prstGeom>
          </p:spPr>
          <p:txBody>
            <a:bodyPr wrap="none">
              <a:spAutoFit/>
            </a:bodyPr>
            <a:lstStyle/>
            <a:p>
              <a:pPr lvl="0">
                <a:defRPr sz="1800"/>
              </a:pPr>
              <a:r>
                <a:rPr lang="en-US" sz="1600" dirty="0" smtClean="0">
                  <a:latin typeface="+mn-lt"/>
                </a:rPr>
                <a:t>[</a:t>
              </a:r>
              <a:r>
                <a:rPr lang="en-US" sz="1600" dirty="0" err="1" smtClean="0">
                  <a:latin typeface="+mn-lt"/>
                </a:rPr>
                <a:t>Bermano</a:t>
              </a:r>
              <a:r>
                <a:rPr lang="en-US" sz="1600" dirty="0" smtClean="0">
                  <a:latin typeface="+mn-lt"/>
                </a:rPr>
                <a:t> 11]</a:t>
              </a:r>
              <a:endParaRPr lang="en-US" sz="1600" dirty="0">
                <a:latin typeface="+mn-lt"/>
              </a:endParaRPr>
            </a:p>
          </p:txBody>
        </p:sp>
        <p:sp>
          <p:nvSpPr>
            <p:cNvPr id="12" name="Rectangle 11"/>
            <p:cNvSpPr/>
            <p:nvPr/>
          </p:nvSpPr>
          <p:spPr>
            <a:xfrm>
              <a:off x="9907011" y="5286493"/>
              <a:ext cx="2355011" cy="403747"/>
            </a:xfrm>
            <a:prstGeom prst="rect">
              <a:avLst/>
            </a:prstGeom>
          </p:spPr>
          <p:txBody>
            <a:bodyPr wrap="square">
              <a:spAutoFit/>
            </a:bodyPr>
            <a:lstStyle/>
            <a:p>
              <a:pPr lvl="0" algn="ctr">
                <a:defRPr sz="1800"/>
              </a:pPr>
              <a:r>
                <a:rPr lang="en-US" sz="1600" dirty="0" smtClean="0">
                  <a:solidFill>
                    <a:srgbClr val="0000FF"/>
                  </a:solidFill>
                  <a:latin typeface="+mn-lt"/>
                </a:rPr>
                <a:t>Genus-1</a:t>
              </a:r>
              <a:r>
                <a:rPr lang="en-US" sz="1600" dirty="0" smtClean="0">
                  <a:latin typeface="+mn-lt"/>
                </a:rPr>
                <a:t> [Zou 15]</a:t>
              </a:r>
              <a:endParaRPr lang="en-US" sz="1600" dirty="0">
                <a:latin typeface="+mn-lt"/>
              </a:endParaRPr>
            </a:p>
          </p:txBody>
        </p:sp>
        <p:sp>
          <p:nvSpPr>
            <p:cNvPr id="13" name="Rectangle 12"/>
            <p:cNvSpPr/>
            <p:nvPr/>
          </p:nvSpPr>
          <p:spPr>
            <a:xfrm>
              <a:off x="6250086" y="5286495"/>
              <a:ext cx="747851" cy="403747"/>
            </a:xfrm>
            <a:prstGeom prst="rect">
              <a:avLst/>
            </a:prstGeom>
          </p:spPr>
          <p:txBody>
            <a:bodyPr wrap="none">
              <a:spAutoFit/>
            </a:bodyPr>
            <a:lstStyle/>
            <a:p>
              <a:pPr lvl="0">
                <a:defRPr sz="1800"/>
              </a:pPr>
              <a:r>
                <a:rPr lang="en-US" sz="1600" dirty="0" smtClean="0">
                  <a:latin typeface="+mn-lt"/>
                </a:rPr>
                <a:t>Input</a:t>
              </a:r>
              <a:endParaRPr lang="en-US" sz="1600" dirty="0">
                <a:latin typeface="+mn-lt"/>
              </a:endParaRPr>
            </a:p>
          </p:txBody>
        </p:sp>
      </p:grpSp>
      <p:sp>
        <p:nvSpPr>
          <p:cNvPr id="15" name="Content Placeholder 2"/>
          <p:cNvSpPr txBox="1">
            <a:spLocks/>
          </p:cNvSpPr>
          <p:nvPr/>
        </p:nvSpPr>
        <p:spPr bwMode="auto">
          <a:xfrm>
            <a:off x="463552" y="2540874"/>
            <a:ext cx="6096162"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ts val="600"/>
              </a:spcBef>
              <a:spcAft>
                <a:spcPts val="600"/>
              </a:spcAft>
              <a:buClr>
                <a:srgbClr val="FF9900"/>
              </a:buClr>
              <a:buSzPct val="110000"/>
              <a:buChar char="•"/>
              <a:defRPr sz="2800">
                <a:solidFill>
                  <a:srgbClr val="000000"/>
                </a:solidFill>
                <a:latin typeface="+mn-lt"/>
                <a:ea typeface="+mn-ea"/>
                <a:cs typeface="+mn-cs"/>
              </a:defRPr>
            </a:lvl1pPr>
            <a:lvl2pPr marL="742950" indent="-285750" algn="l" rtl="0" eaLnBrk="1" fontAlgn="base" hangingPunct="1">
              <a:lnSpc>
                <a:spcPct val="110000"/>
              </a:lnSpc>
              <a:spcBef>
                <a:spcPts val="600"/>
              </a:spcBef>
              <a:spcAft>
                <a:spcPts val="600"/>
              </a:spcAft>
              <a:buClr>
                <a:srgbClr val="FF9900"/>
              </a:buClr>
              <a:buSzPct val="110000"/>
              <a:buFont typeface="Arial" charset="0"/>
              <a:buChar char="–"/>
              <a:defRPr sz="2400">
                <a:solidFill>
                  <a:srgbClr val="000000"/>
                </a:solidFill>
                <a:latin typeface="+mn-lt"/>
              </a:defRPr>
            </a:lvl2pPr>
            <a:lvl3pPr marL="1143000" indent="-228600" algn="l" rtl="0" eaLnBrk="1" fontAlgn="base" hangingPunct="1">
              <a:lnSpc>
                <a:spcPct val="110000"/>
              </a:lnSpc>
              <a:spcBef>
                <a:spcPts val="600"/>
              </a:spcBef>
              <a:spcAft>
                <a:spcPts val="600"/>
              </a:spcAft>
              <a:buClr>
                <a:srgbClr val="FF9900"/>
              </a:buClr>
              <a:buSzPct val="110000"/>
              <a:buChar char="•"/>
              <a:defRPr sz="1800">
                <a:solidFill>
                  <a:srgbClr val="000000"/>
                </a:solidFill>
                <a:latin typeface="+mn-lt"/>
              </a:defRPr>
            </a:lvl3pPr>
            <a:lvl4pPr marL="16002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4pPr>
            <a:lvl5pPr marL="20574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5pPr>
            <a:lvl6pPr marL="25146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6pPr>
            <a:lvl7pPr marL="29718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7pPr>
            <a:lvl8pPr marL="34290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8pPr>
            <a:lvl9pPr marL="38862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9pPr>
          </a:lstStyle>
          <a:p>
            <a:pPr lvl="1"/>
            <a:r>
              <a:rPr lang="en-US" sz="2000" kern="0" dirty="0" smtClean="0"/>
              <a:t>Topology repair </a:t>
            </a:r>
          </a:p>
          <a:p>
            <a:pPr lvl="1"/>
            <a:r>
              <a:rPr lang="en-US" sz="2000" kern="0" dirty="0" smtClean="0"/>
              <a:t>Reconstruction with topology control</a:t>
            </a:r>
          </a:p>
          <a:p>
            <a:pPr lvl="1"/>
            <a:endParaRPr lang="en-US" kern="0" dirty="0" smtClean="0"/>
          </a:p>
          <a:p>
            <a:r>
              <a:rPr lang="en-US" sz="2400" kern="0" dirty="0" smtClean="0"/>
              <a:t>Do not handle multiple labels</a:t>
            </a:r>
          </a:p>
          <a:p>
            <a:pPr lvl="1"/>
            <a:r>
              <a:rPr lang="en-US" sz="2000" kern="0" dirty="0" smtClean="0"/>
              <a:t>Independent reconstruction of individual labels leads to intersecting material interface</a:t>
            </a:r>
            <a:endParaRPr lang="en-US" sz="2000" kern="0" dirty="0"/>
          </a:p>
        </p:txBody>
      </p:sp>
      <p:graphicFrame>
        <p:nvGraphicFramePr>
          <p:cNvPr id="18" name="Object 17"/>
          <p:cNvGraphicFramePr>
            <a:graphicFrameLocks noChangeAspect="1"/>
          </p:cNvGraphicFramePr>
          <p:nvPr>
            <p:extLst>
              <p:ext uri="{D42A27DB-BD31-4B8C-83A1-F6EECF244321}">
                <p14:modId xmlns:p14="http://schemas.microsoft.com/office/powerpoint/2010/main" val="2430726834"/>
              </p:ext>
            </p:extLst>
          </p:nvPr>
        </p:nvGraphicFramePr>
        <p:xfrm>
          <a:off x="8274600" y="1894570"/>
          <a:ext cx="3433378" cy="1711513"/>
        </p:xfrm>
        <a:graphic>
          <a:graphicData uri="http://schemas.openxmlformats.org/presentationml/2006/ole">
            <mc:AlternateContent xmlns:mc="http://schemas.openxmlformats.org/markup-compatibility/2006">
              <mc:Choice xmlns:v="urn:schemas-microsoft-com:vml" Requires="v">
                <p:oleObj spid="_x0000_s29816" name="Image" r:id="rId9" imgW="12634920" imgH="6298200" progId="Photoshop.Image.16">
                  <p:embed/>
                </p:oleObj>
              </mc:Choice>
              <mc:Fallback>
                <p:oleObj name="Image" r:id="rId9" imgW="12634920" imgH="6298200" progId="Photoshop.Image.16">
                  <p:embed/>
                  <p:pic>
                    <p:nvPicPr>
                      <p:cNvPr id="0" name=""/>
                      <p:cNvPicPr/>
                      <p:nvPr/>
                    </p:nvPicPr>
                    <p:blipFill>
                      <a:blip r:embed="rId10"/>
                      <a:stretch>
                        <a:fillRect/>
                      </a:stretch>
                    </p:blipFill>
                    <p:spPr>
                      <a:xfrm>
                        <a:off x="8274600" y="1894570"/>
                        <a:ext cx="3433378" cy="1711513"/>
                      </a:xfrm>
                      <a:prstGeom prst="rect">
                        <a:avLst/>
                      </a:prstGeom>
                    </p:spPr>
                  </p:pic>
                </p:oleObj>
              </mc:Fallback>
            </mc:AlternateContent>
          </a:graphicData>
        </a:graphic>
      </p:graphicFrame>
      <p:sp>
        <p:nvSpPr>
          <p:cNvPr id="19" name="Rectangle 18"/>
          <p:cNvSpPr/>
          <p:nvPr/>
        </p:nvSpPr>
        <p:spPr>
          <a:xfrm>
            <a:off x="9478252" y="3623903"/>
            <a:ext cx="998991" cy="338554"/>
          </a:xfrm>
          <a:prstGeom prst="rect">
            <a:avLst/>
          </a:prstGeom>
        </p:spPr>
        <p:txBody>
          <a:bodyPr wrap="none">
            <a:spAutoFit/>
          </a:bodyPr>
          <a:lstStyle/>
          <a:p>
            <a:pPr lvl="0">
              <a:defRPr sz="1800"/>
            </a:pPr>
            <a:r>
              <a:rPr lang="en-US" sz="1600" dirty="0" smtClean="0">
                <a:latin typeface="+mn-lt"/>
              </a:rPr>
              <a:t>[</a:t>
            </a:r>
            <a:r>
              <a:rPr lang="en-US" sz="1600" dirty="0" err="1" smtClean="0">
                <a:latin typeface="+mn-lt"/>
              </a:rPr>
              <a:t>Sharf</a:t>
            </a:r>
            <a:r>
              <a:rPr lang="en-US" sz="1600" dirty="0" smtClean="0">
                <a:latin typeface="+mn-lt"/>
              </a:rPr>
              <a:t> 07]</a:t>
            </a:r>
            <a:endParaRPr lang="en-US" sz="1600" dirty="0">
              <a:latin typeface="+mn-lt"/>
            </a:endParaRPr>
          </a:p>
        </p:txBody>
      </p:sp>
    </p:spTree>
    <p:extLst>
      <p:ext uri="{BB962C8B-B14F-4D97-AF65-F5344CB8AC3E}">
        <p14:creationId xmlns:p14="http://schemas.microsoft.com/office/powerpoint/2010/main" val="3391998587"/>
      </p:ext>
    </p:extLst>
  </p:cSld>
  <p:clrMapOvr>
    <a:masterClrMapping/>
  </p:clrMapOvr>
  <mc:AlternateContent xmlns:mc="http://schemas.openxmlformats.org/markup-compatibility/2006" xmlns:p14="http://schemas.microsoft.com/office/powerpoint/2010/main">
    <mc:Choice Requires="p14">
      <p:transition p14:dur="10" advTm="7065"/>
    </mc:Choice>
    <mc:Fallback xmlns="">
      <p:transition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work</a:t>
            </a:r>
            <a:endParaRPr lang="en-US" dirty="0"/>
          </a:p>
        </p:txBody>
      </p:sp>
      <p:sp>
        <p:nvSpPr>
          <p:cNvPr id="3" name="Content Placeholder 2"/>
          <p:cNvSpPr>
            <a:spLocks noGrp="1"/>
          </p:cNvSpPr>
          <p:nvPr>
            <p:ph idx="1"/>
          </p:nvPr>
        </p:nvSpPr>
        <p:spPr/>
        <p:txBody>
          <a:bodyPr/>
          <a:lstStyle/>
          <a:p>
            <a:r>
              <a:rPr lang="en-US" dirty="0" smtClean="0"/>
              <a:t>Reconstructs material interfaces from cross-sections</a:t>
            </a:r>
          </a:p>
          <a:p>
            <a:pPr lvl="1"/>
            <a:r>
              <a:rPr lang="en-US" dirty="0" smtClean="0"/>
              <a:t>Allowing any number of labels and non-parallel planes</a:t>
            </a:r>
          </a:p>
          <a:p>
            <a:r>
              <a:rPr lang="en-US" dirty="0" smtClean="0"/>
              <a:t>Automatic and interactive topology control</a:t>
            </a:r>
          </a:p>
          <a:p>
            <a:pPr lvl="1"/>
            <a:r>
              <a:rPr lang="en-US" dirty="0" smtClean="0"/>
              <a:t>Global constraints (components and genus per label)</a:t>
            </a:r>
          </a:p>
          <a:p>
            <a:pPr lvl="1"/>
            <a:r>
              <a:rPr lang="en-US" dirty="0" smtClean="0"/>
              <a:t>Interactive sketching</a:t>
            </a:r>
          </a:p>
          <a:p>
            <a:endParaRPr lang="en-US" dirty="0" smtClean="0"/>
          </a:p>
          <a:p>
            <a:pPr lvl="1"/>
            <a:endParaRPr lang="en-US" dirty="0"/>
          </a:p>
        </p:txBody>
      </p:sp>
    </p:spTree>
    <p:extLst>
      <p:ext uri="{BB962C8B-B14F-4D97-AF65-F5344CB8AC3E}">
        <p14:creationId xmlns:p14="http://schemas.microsoft.com/office/powerpoint/2010/main" val="1242186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work</a:t>
            </a:r>
            <a:endParaRPr lang="en-US" dirty="0"/>
          </a:p>
        </p:txBody>
      </p:sp>
      <p:pic>
        <p:nvPicPr>
          <p:cNvPr id="5" name="Picture 4" descr="mouse_all_unconstraint.png"/>
          <p:cNvPicPr>
            <a:picLocks noChangeAspect="1"/>
          </p:cNvPicPr>
          <p:nvPr/>
        </p:nvPicPr>
        <p:blipFill rotWithShape="1">
          <a:blip r:embed="rId3" cstate="print">
            <a:extLst>
              <a:ext uri="{28A0092B-C50C-407E-A947-70E740481C1C}">
                <a14:useLocalDpi xmlns:a14="http://schemas.microsoft.com/office/drawing/2010/main" val="0"/>
              </a:ext>
            </a:extLst>
          </a:blip>
          <a:srcRect l="24142" t="16389" r="22274" b="18566"/>
          <a:stretch/>
        </p:blipFill>
        <p:spPr>
          <a:xfrm>
            <a:off x="3485540" y="1847686"/>
            <a:ext cx="3128576" cy="2183128"/>
          </a:xfrm>
          <a:prstGeom prst="rect">
            <a:avLst/>
          </a:prstGeom>
        </p:spPr>
      </p:pic>
      <p:pic>
        <p:nvPicPr>
          <p:cNvPr id="6" name="Picture 5" descr="mouse_cs.png"/>
          <p:cNvPicPr>
            <a:picLocks noChangeAspect="1"/>
          </p:cNvPicPr>
          <p:nvPr/>
        </p:nvPicPr>
        <p:blipFill rotWithShape="1">
          <a:blip r:embed="rId4" cstate="print">
            <a:extLst>
              <a:ext uri="{28A0092B-C50C-407E-A947-70E740481C1C}">
                <a14:useLocalDpi xmlns:a14="http://schemas.microsoft.com/office/drawing/2010/main" val="0"/>
              </a:ext>
            </a:extLst>
          </a:blip>
          <a:srcRect l="25650" t="12218" r="22133" b="16600"/>
          <a:stretch/>
        </p:blipFill>
        <p:spPr>
          <a:xfrm>
            <a:off x="338095" y="2973609"/>
            <a:ext cx="3102563" cy="2431247"/>
          </a:xfrm>
          <a:prstGeom prst="rect">
            <a:avLst/>
          </a:prstGeom>
        </p:spPr>
      </p:pic>
      <p:grpSp>
        <p:nvGrpSpPr>
          <p:cNvPr id="7" name="Group 6"/>
          <p:cNvGrpSpPr/>
          <p:nvPr/>
        </p:nvGrpSpPr>
        <p:grpSpPr>
          <a:xfrm>
            <a:off x="6909657" y="1811245"/>
            <a:ext cx="2922943" cy="1931542"/>
            <a:chOff x="6589641" y="3100131"/>
            <a:chExt cx="2922943" cy="1931542"/>
          </a:xfrm>
        </p:grpSpPr>
        <p:pic>
          <p:nvPicPr>
            <p:cNvPr id="8" name="Picture 7" descr="mouse_mat1_unconstraint.png"/>
            <p:cNvPicPr>
              <a:picLocks noChangeAspect="1"/>
            </p:cNvPicPr>
            <p:nvPr/>
          </p:nvPicPr>
          <p:blipFill rotWithShape="1">
            <a:blip r:embed="rId5" cstate="print">
              <a:extLst>
                <a:ext uri="{28A0092B-C50C-407E-A947-70E740481C1C}">
                  <a14:useLocalDpi xmlns:a14="http://schemas.microsoft.com/office/drawing/2010/main" val="0"/>
                </a:ext>
              </a:extLst>
            </a:blip>
            <a:srcRect l="24370" t="16241" r="28397" b="24088"/>
            <a:stretch/>
          </p:blipFill>
          <p:spPr>
            <a:xfrm>
              <a:off x="6589641" y="3136572"/>
              <a:ext cx="2609645" cy="1895101"/>
            </a:xfrm>
            <a:prstGeom prst="rect">
              <a:avLst/>
            </a:prstGeom>
          </p:spPr>
        </p:pic>
        <p:sp>
          <p:nvSpPr>
            <p:cNvPr id="9" name="Oval 8"/>
            <p:cNvSpPr/>
            <p:nvPr/>
          </p:nvSpPr>
          <p:spPr>
            <a:xfrm>
              <a:off x="7647985" y="4378916"/>
              <a:ext cx="479778" cy="479778"/>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152454" y="3100131"/>
              <a:ext cx="1360130" cy="369332"/>
            </a:xfrm>
            <a:prstGeom prst="rect">
              <a:avLst/>
            </a:prstGeom>
            <a:noFill/>
          </p:spPr>
          <p:txBody>
            <a:bodyPr wrap="none" rtlCol="0">
              <a:spAutoFit/>
            </a:bodyPr>
            <a:lstStyle/>
            <a:p>
              <a:r>
                <a:rPr lang="en-US" dirty="0" smtClean="0"/>
                <a:t>Extra handle</a:t>
              </a:r>
              <a:endParaRPr lang="en-US" dirty="0"/>
            </a:p>
          </p:txBody>
        </p:sp>
        <p:cxnSp>
          <p:nvCxnSpPr>
            <p:cNvPr id="11" name="Straight Arrow Connector 10"/>
            <p:cNvCxnSpPr>
              <a:endCxn id="9" idx="7"/>
            </p:cNvCxnSpPr>
            <p:nvPr/>
          </p:nvCxnSpPr>
          <p:spPr>
            <a:xfrm flipH="1">
              <a:off x="8057501" y="3504027"/>
              <a:ext cx="747595" cy="945151"/>
            </a:xfrm>
            <a:prstGeom prst="straightConnector1">
              <a:avLst/>
            </a:prstGeom>
            <a:ln w="952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a:off x="9359479" y="2196055"/>
            <a:ext cx="2466986" cy="1843605"/>
            <a:chOff x="8896817" y="3492652"/>
            <a:chExt cx="2466986" cy="1843605"/>
          </a:xfrm>
        </p:grpSpPr>
        <p:pic>
          <p:nvPicPr>
            <p:cNvPr id="13" name="Picture 12" descr="mouse_mat3_unconstraint.png"/>
            <p:cNvPicPr>
              <a:picLocks noChangeAspect="1"/>
            </p:cNvPicPr>
            <p:nvPr/>
          </p:nvPicPr>
          <p:blipFill rotWithShape="1">
            <a:blip r:embed="rId6" cstate="print">
              <a:extLst>
                <a:ext uri="{28A0092B-C50C-407E-A947-70E740481C1C}">
                  <a14:useLocalDpi xmlns:a14="http://schemas.microsoft.com/office/drawing/2010/main" val="0"/>
                </a:ext>
              </a:extLst>
            </a:blip>
            <a:srcRect l="41632" t="34624" r="22173" b="17727"/>
            <a:stretch/>
          </p:blipFill>
          <p:spPr>
            <a:xfrm>
              <a:off x="8896817" y="3874876"/>
              <a:ext cx="1931110" cy="1461381"/>
            </a:xfrm>
            <a:prstGeom prst="rect">
              <a:avLst/>
            </a:prstGeom>
          </p:spPr>
        </p:pic>
        <p:sp>
          <p:nvSpPr>
            <p:cNvPr id="14" name="Oval 13"/>
            <p:cNvSpPr/>
            <p:nvPr/>
          </p:nvSpPr>
          <p:spPr>
            <a:xfrm>
              <a:off x="9057910" y="4672305"/>
              <a:ext cx="793527" cy="569502"/>
            </a:xfrm>
            <a:prstGeom prst="ellipse">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847906" y="3492652"/>
              <a:ext cx="1515897" cy="369332"/>
            </a:xfrm>
            <a:prstGeom prst="rect">
              <a:avLst/>
            </a:prstGeom>
            <a:noFill/>
          </p:spPr>
          <p:txBody>
            <a:bodyPr wrap="none" rtlCol="0">
              <a:spAutoFit/>
            </a:bodyPr>
            <a:lstStyle/>
            <a:p>
              <a:r>
                <a:rPr lang="en-US" dirty="0" smtClean="0"/>
                <a:t>Disconnection</a:t>
              </a:r>
              <a:endParaRPr lang="en-US" dirty="0"/>
            </a:p>
          </p:txBody>
        </p:sp>
        <p:cxnSp>
          <p:nvCxnSpPr>
            <p:cNvPr id="16" name="Straight Arrow Connector 15"/>
            <p:cNvCxnSpPr/>
            <p:nvPr/>
          </p:nvCxnSpPr>
          <p:spPr>
            <a:xfrm flipH="1">
              <a:off x="9752953" y="3858918"/>
              <a:ext cx="747595" cy="945151"/>
            </a:xfrm>
            <a:prstGeom prst="straightConnector1">
              <a:avLst/>
            </a:prstGeom>
            <a:ln w="952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22" name="Straight Connector 21"/>
          <p:cNvCxnSpPr/>
          <p:nvPr/>
        </p:nvCxnSpPr>
        <p:spPr>
          <a:xfrm>
            <a:off x="3575304" y="4264296"/>
            <a:ext cx="78546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30971" y="3869637"/>
            <a:ext cx="2520305" cy="369332"/>
          </a:xfrm>
          <a:prstGeom prst="rect">
            <a:avLst/>
          </a:prstGeom>
          <a:noFill/>
        </p:spPr>
        <p:txBody>
          <a:bodyPr wrap="none" rtlCol="0">
            <a:spAutoFit/>
          </a:bodyPr>
          <a:lstStyle/>
          <a:p>
            <a:r>
              <a:rPr lang="en-US" dirty="0" smtClean="0"/>
              <a:t>w/o topology constraints</a:t>
            </a:r>
            <a:endParaRPr lang="en-US" dirty="0"/>
          </a:p>
        </p:txBody>
      </p:sp>
      <p:grpSp>
        <p:nvGrpSpPr>
          <p:cNvPr id="32" name="Group 31"/>
          <p:cNvGrpSpPr/>
          <p:nvPr/>
        </p:nvGrpSpPr>
        <p:grpSpPr>
          <a:xfrm>
            <a:off x="3575304" y="4289716"/>
            <a:ext cx="7715285" cy="2422914"/>
            <a:chOff x="3575304" y="4353724"/>
            <a:chExt cx="7715285" cy="2422914"/>
          </a:xfrm>
        </p:grpSpPr>
        <p:pic>
          <p:nvPicPr>
            <p:cNvPr id="18" name="Picture 17" descr="mouse_mat1_constraint.png"/>
            <p:cNvPicPr>
              <a:picLocks noChangeAspect="1"/>
            </p:cNvPicPr>
            <p:nvPr/>
          </p:nvPicPr>
          <p:blipFill rotWithShape="1">
            <a:blip r:embed="rId7" cstate="print">
              <a:extLst>
                <a:ext uri="{28A0092B-C50C-407E-A947-70E740481C1C}">
                  <a14:useLocalDpi xmlns:a14="http://schemas.microsoft.com/office/drawing/2010/main" val="0"/>
                </a:ext>
              </a:extLst>
            </a:blip>
            <a:srcRect l="25316" t="16379" r="27854" b="21982"/>
            <a:stretch/>
          </p:blipFill>
          <p:spPr>
            <a:xfrm>
              <a:off x="6962877" y="4353724"/>
              <a:ext cx="2556425" cy="1934227"/>
            </a:xfrm>
            <a:prstGeom prst="rect">
              <a:avLst/>
            </a:prstGeom>
          </p:spPr>
        </p:pic>
        <p:pic>
          <p:nvPicPr>
            <p:cNvPr id="19" name="Picture 18" descr="mouse_all_constraint.png"/>
            <p:cNvPicPr>
              <a:picLocks noChangeAspect="1"/>
            </p:cNvPicPr>
            <p:nvPr/>
          </p:nvPicPr>
          <p:blipFill rotWithShape="1">
            <a:blip r:embed="rId8" cstate="print">
              <a:extLst>
                <a:ext uri="{28A0092B-C50C-407E-A947-70E740481C1C}">
                  <a14:useLocalDpi xmlns:a14="http://schemas.microsoft.com/office/drawing/2010/main" val="0"/>
                </a:ext>
              </a:extLst>
            </a:blip>
            <a:srcRect l="26179" t="17991" r="24523" b="20790"/>
            <a:stretch/>
          </p:blipFill>
          <p:spPr>
            <a:xfrm>
              <a:off x="3575304" y="4398510"/>
              <a:ext cx="2907792" cy="2075688"/>
            </a:xfrm>
            <a:prstGeom prst="rect">
              <a:avLst/>
            </a:prstGeom>
          </p:spPr>
        </p:pic>
        <p:pic>
          <p:nvPicPr>
            <p:cNvPr id="21" name="Picture 20" descr="mouse_mat3_constraint.png"/>
            <p:cNvPicPr>
              <a:picLocks noChangeAspect="1"/>
            </p:cNvPicPr>
            <p:nvPr/>
          </p:nvPicPr>
          <p:blipFill rotWithShape="1">
            <a:blip r:embed="rId9" cstate="print">
              <a:extLst>
                <a:ext uri="{28A0092B-C50C-407E-A947-70E740481C1C}">
                  <a14:useLocalDpi xmlns:a14="http://schemas.microsoft.com/office/drawing/2010/main" val="0"/>
                </a:ext>
              </a:extLst>
            </a:blip>
            <a:srcRect l="43516" t="35765" r="24877" b="21773"/>
            <a:stretch/>
          </p:blipFill>
          <p:spPr>
            <a:xfrm>
              <a:off x="9432009" y="5012696"/>
              <a:ext cx="1858580" cy="1435339"/>
            </a:xfrm>
            <a:prstGeom prst="rect">
              <a:avLst/>
            </a:prstGeom>
          </p:spPr>
        </p:pic>
        <p:sp>
          <p:nvSpPr>
            <p:cNvPr id="25" name="TextBox 24"/>
            <p:cNvSpPr txBox="1"/>
            <p:nvPr/>
          </p:nvSpPr>
          <p:spPr>
            <a:xfrm>
              <a:off x="5029200" y="6407306"/>
              <a:ext cx="4832798" cy="369332"/>
            </a:xfrm>
            <a:prstGeom prst="rect">
              <a:avLst/>
            </a:prstGeom>
            <a:noFill/>
          </p:spPr>
          <p:txBody>
            <a:bodyPr wrap="none" rtlCol="0">
              <a:spAutoFit/>
            </a:bodyPr>
            <a:lstStyle/>
            <a:p>
              <a:r>
                <a:rPr lang="en-US" dirty="0" smtClean="0"/>
                <a:t>with topology constraints (yellow/green: genus 0)</a:t>
              </a:r>
              <a:endParaRPr lang="en-US" dirty="0"/>
            </a:p>
          </p:txBody>
        </p:sp>
      </p:grpSp>
    </p:spTree>
    <p:extLst>
      <p:ext uri="{BB962C8B-B14F-4D97-AF65-F5344CB8AC3E}">
        <p14:creationId xmlns:p14="http://schemas.microsoft.com/office/powerpoint/2010/main" val="2475499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contributions</a:t>
            </a:r>
            <a:endParaRPr lang="en-US" dirty="0"/>
          </a:p>
        </p:txBody>
      </p:sp>
      <p:sp>
        <p:nvSpPr>
          <p:cNvPr id="3" name="Content Placeholder 2"/>
          <p:cNvSpPr>
            <a:spLocks noGrp="1"/>
          </p:cNvSpPr>
          <p:nvPr>
            <p:ph idx="1"/>
          </p:nvPr>
        </p:nvSpPr>
        <p:spPr/>
        <p:txBody>
          <a:bodyPr/>
          <a:lstStyle/>
          <a:p>
            <a:r>
              <a:rPr lang="en-US" dirty="0" smtClean="0"/>
              <a:t>Extending the divide-and-conquer paradigm of </a:t>
            </a:r>
            <a:r>
              <a:rPr lang="en-US" sz="2400" dirty="0" smtClean="0"/>
              <a:t>[Zou </a:t>
            </a:r>
            <a:r>
              <a:rPr lang="en-US" sz="2400" i="1" dirty="0" smtClean="0"/>
              <a:t>et al.</a:t>
            </a:r>
            <a:r>
              <a:rPr lang="en-US" sz="2400" dirty="0" smtClean="0"/>
              <a:t> 15]</a:t>
            </a:r>
            <a:endParaRPr lang="en-US" dirty="0" smtClean="0"/>
          </a:p>
          <a:p>
            <a:pPr lvl="1"/>
            <a:r>
              <a:rPr lang="en-US" dirty="0" smtClean="0"/>
              <a:t>From 2-labels to multiple labels</a:t>
            </a:r>
          </a:p>
          <a:p>
            <a:r>
              <a:rPr lang="en-US" dirty="0" smtClean="0"/>
              <a:t>Introducing a new implicit definition of material interfaces</a:t>
            </a:r>
          </a:p>
          <a:p>
            <a:pPr lvl="1"/>
            <a:r>
              <a:rPr lang="en-US" dirty="0" smtClean="0"/>
              <a:t>Allowing systematic exploration of topological variations</a:t>
            </a:r>
            <a:endParaRPr lang="en-US" dirty="0"/>
          </a:p>
        </p:txBody>
      </p:sp>
    </p:spTree>
    <p:extLst>
      <p:ext uri="{BB962C8B-B14F-4D97-AF65-F5344CB8AC3E}">
        <p14:creationId xmlns:p14="http://schemas.microsoft.com/office/powerpoint/2010/main" val="2346731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Divide-and-conquer</a:t>
            </a:r>
            <a:endParaRPr lang="en-US" dirty="0"/>
          </a:p>
        </p:txBody>
      </p:sp>
      <p:sp>
        <p:nvSpPr>
          <p:cNvPr id="5" name="Content Placeholder 2"/>
          <p:cNvSpPr>
            <a:spLocks noGrp="1"/>
          </p:cNvSpPr>
          <p:nvPr>
            <p:ph idx="1"/>
          </p:nvPr>
        </p:nvSpPr>
        <p:spPr>
          <a:xfrm>
            <a:off x="463552" y="1902114"/>
            <a:ext cx="11220449" cy="4648200"/>
          </a:xfrm>
        </p:spPr>
        <p:txBody>
          <a:bodyPr/>
          <a:lstStyle/>
          <a:p>
            <a:pPr>
              <a:lnSpc>
                <a:spcPct val="100000"/>
              </a:lnSpc>
            </a:pPr>
            <a:r>
              <a:rPr lang="en-US" dirty="0" smtClean="0"/>
              <a:t>Cross-section </a:t>
            </a:r>
            <a:r>
              <a:rPr lang="en-US" dirty="0"/>
              <a:t>planes divide space into </a:t>
            </a:r>
            <a:r>
              <a:rPr lang="en-US" i="1" dirty="0" smtClean="0"/>
              <a:t>cells</a:t>
            </a:r>
            <a:endParaRPr lang="en-US" i="1" dirty="0"/>
          </a:p>
        </p:txBody>
      </p:sp>
      <p:graphicFrame>
        <p:nvGraphicFramePr>
          <p:cNvPr id="50" name="Object 49"/>
          <p:cNvGraphicFramePr>
            <a:graphicFrameLocks noChangeAspect="1"/>
          </p:cNvGraphicFramePr>
          <p:nvPr>
            <p:extLst>
              <p:ext uri="{D42A27DB-BD31-4B8C-83A1-F6EECF244321}">
                <p14:modId xmlns:p14="http://schemas.microsoft.com/office/powerpoint/2010/main" val="4274965935"/>
              </p:ext>
            </p:extLst>
          </p:nvPr>
        </p:nvGraphicFramePr>
        <p:xfrm>
          <a:off x="1042991" y="4386569"/>
          <a:ext cx="2196380" cy="1419286"/>
        </p:xfrm>
        <a:graphic>
          <a:graphicData uri="http://schemas.openxmlformats.org/presentationml/2006/ole">
            <mc:AlternateContent xmlns:mc="http://schemas.openxmlformats.org/markup-compatibility/2006">
              <mc:Choice xmlns:v="urn:schemas-microsoft-com:vml" Requires="v">
                <p:oleObj spid="_x0000_s30838" name="Image" r:id="rId4" imgW="2480760" imgH="1603080" progId="Photoshop.Image.8">
                  <p:embed/>
                </p:oleObj>
              </mc:Choice>
              <mc:Fallback>
                <p:oleObj name="Image" r:id="rId4" imgW="2480760" imgH="1603080" progId="Photoshop.Image.8">
                  <p:embed/>
                  <p:pic>
                    <p:nvPicPr>
                      <p:cNvPr id="0" name=""/>
                      <p:cNvPicPr/>
                      <p:nvPr/>
                    </p:nvPicPr>
                    <p:blipFill>
                      <a:blip r:embed="rId5"/>
                      <a:stretch>
                        <a:fillRect/>
                      </a:stretch>
                    </p:blipFill>
                    <p:spPr>
                      <a:xfrm>
                        <a:off x="1042991" y="4386569"/>
                        <a:ext cx="2196380" cy="1419286"/>
                      </a:xfrm>
                      <a:prstGeom prst="rect">
                        <a:avLst/>
                      </a:prstGeom>
                    </p:spPr>
                  </p:pic>
                </p:oleObj>
              </mc:Fallback>
            </mc:AlternateContent>
          </a:graphicData>
        </a:graphic>
      </p:graphicFrame>
    </p:spTree>
    <p:extLst>
      <p:ext uri="{BB962C8B-B14F-4D97-AF65-F5344CB8AC3E}">
        <p14:creationId xmlns:p14="http://schemas.microsoft.com/office/powerpoint/2010/main" val="427572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Divide-and-conquer</a:t>
            </a:r>
            <a:endParaRPr lang="en-US" dirty="0"/>
          </a:p>
        </p:txBody>
      </p:sp>
      <p:sp>
        <p:nvSpPr>
          <p:cNvPr id="5" name="Content Placeholder 2"/>
          <p:cNvSpPr>
            <a:spLocks noGrp="1"/>
          </p:cNvSpPr>
          <p:nvPr>
            <p:ph idx="1"/>
          </p:nvPr>
        </p:nvSpPr>
        <p:spPr>
          <a:xfrm>
            <a:off x="463552" y="1902114"/>
            <a:ext cx="11220449" cy="4648200"/>
          </a:xfrm>
        </p:spPr>
        <p:txBody>
          <a:bodyPr/>
          <a:lstStyle/>
          <a:p>
            <a:pPr>
              <a:lnSpc>
                <a:spcPct val="100000"/>
              </a:lnSpc>
            </a:pPr>
            <a:r>
              <a:rPr lang="en-US" dirty="0" smtClean="0"/>
              <a:t>Cross-section </a:t>
            </a:r>
            <a:r>
              <a:rPr lang="en-US" dirty="0"/>
              <a:t>planes divide space into </a:t>
            </a:r>
            <a:r>
              <a:rPr lang="en-US" i="1" dirty="0"/>
              <a:t>cells</a:t>
            </a:r>
          </a:p>
          <a:p>
            <a:pPr marL="914400" lvl="1" indent="-457200">
              <a:lnSpc>
                <a:spcPct val="100000"/>
              </a:lnSpc>
              <a:buFont typeface="+mj-lt"/>
              <a:buAutoNum type="arabicPeriod"/>
            </a:pPr>
            <a:r>
              <a:rPr lang="en-US" dirty="0" smtClean="0"/>
              <a:t>Within each cell, explore and score candidate surface topologies</a:t>
            </a:r>
          </a:p>
          <a:p>
            <a:pPr marL="914400" lvl="1" indent="-457200">
              <a:lnSpc>
                <a:spcPct val="100000"/>
              </a:lnSpc>
              <a:buFont typeface="+mj-lt"/>
              <a:buAutoNum type="arabicPeriod"/>
            </a:pPr>
            <a:r>
              <a:rPr lang="en-US" dirty="0">
                <a:solidFill>
                  <a:schemeClr val="tx1"/>
                </a:solidFill>
              </a:rPr>
              <a:t>Pick one </a:t>
            </a:r>
            <a:r>
              <a:rPr lang="en-US" dirty="0"/>
              <a:t>per cell to meet the topological constraint while maximizing </a:t>
            </a:r>
            <a:r>
              <a:rPr lang="en-US" dirty="0" smtClean="0"/>
              <a:t>score</a:t>
            </a:r>
            <a:endParaRPr lang="en-US" dirty="0"/>
          </a:p>
        </p:txBody>
      </p:sp>
      <p:graphicFrame>
        <p:nvGraphicFramePr>
          <p:cNvPr id="25" name="Object 24"/>
          <p:cNvGraphicFramePr>
            <a:graphicFrameLocks noChangeAspect="1"/>
          </p:cNvGraphicFramePr>
          <p:nvPr>
            <p:extLst>
              <p:ext uri="{D42A27DB-BD31-4B8C-83A1-F6EECF244321}">
                <p14:modId xmlns:p14="http://schemas.microsoft.com/office/powerpoint/2010/main" val="393014538"/>
              </p:ext>
            </p:extLst>
          </p:nvPr>
        </p:nvGraphicFramePr>
        <p:xfrm>
          <a:off x="592978" y="3910273"/>
          <a:ext cx="3122872" cy="2640041"/>
        </p:xfrm>
        <a:graphic>
          <a:graphicData uri="http://schemas.openxmlformats.org/presentationml/2006/ole">
            <mc:AlternateContent xmlns:mc="http://schemas.openxmlformats.org/markup-compatibility/2006">
              <mc:Choice xmlns:v="urn:schemas-microsoft-com:vml" Requires="v">
                <p:oleObj spid="_x0000_s33305" name="Image" r:id="rId4" imgW="3511080" imgH="2968560" progId="Photoshop.Image.8">
                  <p:embed/>
                </p:oleObj>
              </mc:Choice>
              <mc:Fallback>
                <p:oleObj name="Image" r:id="rId4" imgW="3511080" imgH="2968560" progId="Photoshop.Image.8">
                  <p:embed/>
                  <p:pic>
                    <p:nvPicPr>
                      <p:cNvPr id="0" name=""/>
                      <p:cNvPicPr/>
                      <p:nvPr/>
                    </p:nvPicPr>
                    <p:blipFill>
                      <a:blip r:embed="rId5"/>
                      <a:stretch>
                        <a:fillRect/>
                      </a:stretch>
                    </p:blipFill>
                    <p:spPr>
                      <a:xfrm>
                        <a:off x="592978" y="3910273"/>
                        <a:ext cx="3122872" cy="2640041"/>
                      </a:xfrm>
                      <a:prstGeom prst="rect">
                        <a:avLst/>
                      </a:prstGeom>
                    </p:spPr>
                  </p:pic>
                </p:oleObj>
              </mc:Fallback>
            </mc:AlternateContent>
          </a:graphicData>
        </a:graphic>
      </p:graphicFrame>
      <p:grpSp>
        <p:nvGrpSpPr>
          <p:cNvPr id="3" name="Group 2"/>
          <p:cNvGrpSpPr/>
          <p:nvPr/>
        </p:nvGrpSpPr>
        <p:grpSpPr>
          <a:xfrm>
            <a:off x="3790026" y="4033629"/>
            <a:ext cx="4603954" cy="2457305"/>
            <a:chOff x="3790026" y="4033629"/>
            <a:chExt cx="4603954" cy="2457305"/>
          </a:xfrm>
        </p:grpSpPr>
        <p:graphicFrame>
          <p:nvGraphicFramePr>
            <p:cNvPr id="28" name="Object 27"/>
            <p:cNvGraphicFramePr>
              <a:graphicFrameLocks noChangeAspect="1"/>
            </p:cNvGraphicFramePr>
            <p:nvPr>
              <p:extLst>
                <p:ext uri="{D42A27DB-BD31-4B8C-83A1-F6EECF244321}">
                  <p14:modId xmlns:p14="http://schemas.microsoft.com/office/powerpoint/2010/main" val="3152239904"/>
                </p:ext>
              </p:extLst>
            </p:nvPr>
          </p:nvGraphicFramePr>
          <p:xfrm>
            <a:off x="4455769" y="4033629"/>
            <a:ext cx="3938211" cy="2457305"/>
          </p:xfrm>
          <a:graphic>
            <a:graphicData uri="http://schemas.openxmlformats.org/presentationml/2006/ole">
              <mc:AlternateContent xmlns:mc="http://schemas.openxmlformats.org/markup-compatibility/2006">
                <mc:Choice xmlns:v="urn:schemas-microsoft-com:vml" Requires="v">
                  <p:oleObj spid="_x0000_s33306" name="Image" r:id="rId6" imgW="2490120" imgH="1554480" progId="Photoshop.Image.8">
                    <p:embed/>
                  </p:oleObj>
                </mc:Choice>
                <mc:Fallback>
                  <p:oleObj name="Image" r:id="rId6" imgW="2490120" imgH="1554480" progId="Photoshop.Image.8">
                    <p:embed/>
                    <p:pic>
                      <p:nvPicPr>
                        <p:cNvPr id="0" name=""/>
                        <p:cNvPicPr/>
                        <p:nvPr/>
                      </p:nvPicPr>
                      <p:blipFill>
                        <a:blip r:embed="rId7"/>
                        <a:stretch>
                          <a:fillRect/>
                        </a:stretch>
                      </p:blipFill>
                      <p:spPr>
                        <a:xfrm>
                          <a:off x="4455769" y="4033629"/>
                          <a:ext cx="3938211" cy="2457305"/>
                        </a:xfrm>
                        <a:prstGeom prst="rect">
                          <a:avLst/>
                        </a:prstGeom>
                      </p:spPr>
                    </p:pic>
                  </p:oleObj>
                </mc:Fallback>
              </mc:AlternateContent>
            </a:graphicData>
          </a:graphic>
        </p:graphicFrame>
        <p:sp>
          <p:nvSpPr>
            <p:cNvPr id="41" name="Right Arrow 40"/>
            <p:cNvSpPr/>
            <p:nvPr/>
          </p:nvSpPr>
          <p:spPr>
            <a:xfrm rot="20443261">
              <a:off x="3846750" y="4277671"/>
              <a:ext cx="546847" cy="23308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Right Arrow 41"/>
            <p:cNvSpPr/>
            <p:nvPr/>
          </p:nvSpPr>
          <p:spPr>
            <a:xfrm>
              <a:off x="3846751" y="5014328"/>
              <a:ext cx="546847" cy="23308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3" name="Right Arrow 42"/>
            <p:cNvSpPr/>
            <p:nvPr/>
          </p:nvSpPr>
          <p:spPr>
            <a:xfrm rot="1830635">
              <a:off x="3790026" y="5790579"/>
              <a:ext cx="546847" cy="23308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sp>
        <p:nvSpPr>
          <p:cNvPr id="6" name="TextBox 5"/>
          <p:cNvSpPr txBox="1"/>
          <p:nvPr/>
        </p:nvSpPr>
        <p:spPr>
          <a:xfrm>
            <a:off x="8446382" y="3662348"/>
            <a:ext cx="1285171" cy="646331"/>
          </a:xfrm>
          <a:prstGeom prst="rect">
            <a:avLst/>
          </a:prstGeom>
          <a:noFill/>
        </p:spPr>
        <p:txBody>
          <a:bodyPr wrap="square" rtlCol="0">
            <a:spAutoFit/>
          </a:bodyPr>
          <a:lstStyle/>
          <a:p>
            <a:pPr algn="ctr"/>
            <a:r>
              <a:rPr lang="en-US" dirty="0" smtClean="0"/>
              <a:t>Topo Constraint</a:t>
            </a:r>
            <a:endParaRPr lang="en-US" dirty="0"/>
          </a:p>
        </p:txBody>
      </p:sp>
      <p:grpSp>
        <p:nvGrpSpPr>
          <p:cNvPr id="11" name="Group 10"/>
          <p:cNvGrpSpPr/>
          <p:nvPr/>
        </p:nvGrpSpPr>
        <p:grpSpPr>
          <a:xfrm>
            <a:off x="4489083" y="3618174"/>
            <a:ext cx="7194918" cy="2872760"/>
            <a:chOff x="4489083" y="3618174"/>
            <a:chExt cx="7194918" cy="2872760"/>
          </a:xfrm>
        </p:grpSpPr>
        <p:graphicFrame>
          <p:nvGraphicFramePr>
            <p:cNvPr id="31" name="Object 30"/>
            <p:cNvGraphicFramePr>
              <a:graphicFrameLocks noChangeAspect="1"/>
            </p:cNvGraphicFramePr>
            <p:nvPr>
              <p:extLst>
                <p:ext uri="{D42A27DB-BD31-4B8C-83A1-F6EECF244321}">
                  <p14:modId xmlns:p14="http://schemas.microsoft.com/office/powerpoint/2010/main" val="3959572415"/>
                </p:ext>
              </p:extLst>
            </p:nvPr>
          </p:nvGraphicFramePr>
          <p:xfrm>
            <a:off x="10663638" y="3618174"/>
            <a:ext cx="1020363" cy="900092"/>
          </p:xfrm>
          <a:graphic>
            <a:graphicData uri="http://schemas.openxmlformats.org/presentationml/2006/ole">
              <mc:AlternateContent xmlns:mc="http://schemas.openxmlformats.org/markup-compatibility/2006">
                <mc:Choice xmlns:v="urn:schemas-microsoft-com:vml" Requires="v">
                  <p:oleObj spid="_x0000_s33307" name="Image" r:id="rId8" imgW="834840" imgH="737280" progId="Photoshop.Image.8">
                    <p:embed/>
                  </p:oleObj>
                </mc:Choice>
                <mc:Fallback>
                  <p:oleObj name="Image" r:id="rId8" imgW="834840" imgH="737280" progId="Photoshop.Image.8">
                    <p:embed/>
                    <p:pic>
                      <p:nvPicPr>
                        <p:cNvPr id="0" name=""/>
                        <p:cNvPicPr/>
                        <p:nvPr/>
                      </p:nvPicPr>
                      <p:blipFill>
                        <a:blip r:embed="rId9"/>
                        <a:stretch>
                          <a:fillRect/>
                        </a:stretch>
                      </p:blipFill>
                      <p:spPr>
                        <a:xfrm>
                          <a:off x="10663638" y="3618174"/>
                          <a:ext cx="1020363" cy="900092"/>
                        </a:xfrm>
                        <a:prstGeom prst="rect">
                          <a:avLst/>
                        </a:prstGeom>
                      </p:spPr>
                    </p:pic>
                  </p:oleObj>
                </mc:Fallback>
              </mc:AlternateContent>
            </a:graphicData>
          </a:graphic>
        </p:graphicFrame>
        <p:sp>
          <p:nvSpPr>
            <p:cNvPr id="44" name="Rounded Rectangle 43"/>
            <p:cNvSpPr/>
            <p:nvPr/>
          </p:nvSpPr>
          <p:spPr>
            <a:xfrm>
              <a:off x="4679576" y="4033629"/>
              <a:ext cx="1846730" cy="39644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4489083" y="5175087"/>
              <a:ext cx="1907537" cy="62507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6342832" y="5936509"/>
              <a:ext cx="1907537" cy="55442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276080" y="4616450"/>
              <a:ext cx="2138045" cy="1512888"/>
              <a:chOff x="9276080" y="4616450"/>
              <a:chExt cx="2138045" cy="1512888"/>
            </a:xfrm>
          </p:grpSpPr>
          <p:graphicFrame>
            <p:nvGraphicFramePr>
              <p:cNvPr id="30" name="Object 29"/>
              <p:cNvGraphicFramePr>
                <a:graphicFrameLocks noChangeAspect="1"/>
              </p:cNvGraphicFramePr>
              <p:nvPr>
                <p:extLst>
                  <p:ext uri="{D42A27DB-BD31-4B8C-83A1-F6EECF244321}">
                    <p14:modId xmlns:p14="http://schemas.microsoft.com/office/powerpoint/2010/main" val="2164619677"/>
                  </p:ext>
                </p:extLst>
              </p:nvPr>
            </p:nvGraphicFramePr>
            <p:xfrm>
              <a:off x="9315450" y="4616450"/>
              <a:ext cx="2098675" cy="1512888"/>
            </p:xfrm>
            <a:graphic>
              <a:graphicData uri="http://schemas.openxmlformats.org/presentationml/2006/ole">
                <mc:AlternateContent xmlns:mc="http://schemas.openxmlformats.org/markup-compatibility/2006">
                  <mc:Choice xmlns:v="urn:schemas-microsoft-com:vml" Requires="v">
                    <p:oleObj spid="_x0000_s33308" name="Image" r:id="rId10" imgW="1011600" imgH="728280" progId="Photoshop.Image.8">
                      <p:embed/>
                    </p:oleObj>
                  </mc:Choice>
                  <mc:Fallback>
                    <p:oleObj name="Image" r:id="rId10" imgW="1011600" imgH="728280" progId="Photoshop.Image.8">
                      <p:embed/>
                      <p:pic>
                        <p:nvPicPr>
                          <p:cNvPr id="0" name=""/>
                          <p:cNvPicPr/>
                          <p:nvPr/>
                        </p:nvPicPr>
                        <p:blipFill>
                          <a:blip r:embed="rId11"/>
                          <a:stretch>
                            <a:fillRect/>
                          </a:stretch>
                        </p:blipFill>
                        <p:spPr>
                          <a:xfrm>
                            <a:off x="9315450" y="4616450"/>
                            <a:ext cx="2098675" cy="1512888"/>
                          </a:xfrm>
                          <a:prstGeom prst="rect">
                            <a:avLst/>
                          </a:prstGeom>
                        </p:spPr>
                      </p:pic>
                    </p:oleObj>
                  </mc:Fallback>
                </mc:AlternateContent>
              </a:graphicData>
            </a:graphic>
          </p:graphicFrame>
          <p:sp>
            <p:nvSpPr>
              <p:cNvPr id="7" name="Rectangle 6"/>
              <p:cNvSpPr/>
              <p:nvPr/>
            </p:nvSpPr>
            <p:spPr>
              <a:xfrm>
                <a:off x="9276080" y="4717377"/>
                <a:ext cx="455473" cy="667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ight Arrow 19"/>
            <p:cNvSpPr/>
            <p:nvPr/>
          </p:nvSpPr>
          <p:spPr>
            <a:xfrm>
              <a:off x="8628755" y="4933645"/>
              <a:ext cx="1010288" cy="39444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graphicFrame>
        <p:nvGraphicFramePr>
          <p:cNvPr id="8" name="Object 7"/>
          <p:cNvGraphicFramePr>
            <a:graphicFrameLocks noChangeAspect="1"/>
          </p:cNvGraphicFramePr>
          <p:nvPr>
            <p:extLst>
              <p:ext uri="{D42A27DB-BD31-4B8C-83A1-F6EECF244321}">
                <p14:modId xmlns:p14="http://schemas.microsoft.com/office/powerpoint/2010/main" val="1985909930"/>
              </p:ext>
            </p:extLst>
          </p:nvPr>
        </p:nvGraphicFramePr>
        <p:xfrm>
          <a:off x="8890001" y="4284736"/>
          <a:ext cx="457199" cy="660226"/>
        </p:xfrm>
        <a:graphic>
          <a:graphicData uri="http://schemas.openxmlformats.org/presentationml/2006/ole">
            <mc:AlternateContent xmlns:mc="http://schemas.openxmlformats.org/markup-compatibility/2006">
              <mc:Choice xmlns:v="urn:schemas-microsoft-com:vml" Requires="v">
                <p:oleObj spid="_x0000_s33309" name="Image" r:id="rId12" imgW="469080" imgH="676440" progId="Photoshop.Image.8">
                  <p:embed/>
                </p:oleObj>
              </mc:Choice>
              <mc:Fallback>
                <p:oleObj name="Image" r:id="rId12" imgW="469080" imgH="676440" progId="Photoshop.Image.8">
                  <p:embed/>
                  <p:pic>
                    <p:nvPicPr>
                      <p:cNvPr id="0" name=""/>
                      <p:cNvPicPr/>
                      <p:nvPr/>
                    </p:nvPicPr>
                    <p:blipFill>
                      <a:blip r:embed="rId13"/>
                      <a:stretch>
                        <a:fillRect/>
                      </a:stretch>
                    </p:blipFill>
                    <p:spPr>
                      <a:xfrm>
                        <a:off x="8890001" y="4284736"/>
                        <a:ext cx="457199" cy="660226"/>
                      </a:xfrm>
                      <a:prstGeom prst="rect">
                        <a:avLst/>
                      </a:prstGeom>
                    </p:spPr>
                  </p:pic>
                </p:oleObj>
              </mc:Fallback>
            </mc:AlternateContent>
          </a:graphicData>
        </a:graphic>
      </p:graphicFrame>
      <p:sp>
        <p:nvSpPr>
          <p:cNvPr id="21" name="Rounded Rectangle 20"/>
          <p:cNvSpPr/>
          <p:nvPr/>
        </p:nvSpPr>
        <p:spPr>
          <a:xfrm>
            <a:off x="8467340" y="3688692"/>
            <a:ext cx="1239986" cy="12471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6769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Divide-and-conquer</a:t>
            </a:r>
            <a:endParaRPr lang="en-US" dirty="0"/>
          </a:p>
        </p:txBody>
      </p:sp>
      <p:sp>
        <p:nvSpPr>
          <p:cNvPr id="5" name="Content Placeholder 2"/>
          <p:cNvSpPr>
            <a:spLocks noGrp="1"/>
          </p:cNvSpPr>
          <p:nvPr>
            <p:ph idx="1"/>
          </p:nvPr>
        </p:nvSpPr>
        <p:spPr>
          <a:xfrm>
            <a:off x="463552" y="1902114"/>
            <a:ext cx="11220449" cy="4648200"/>
          </a:xfrm>
        </p:spPr>
        <p:txBody>
          <a:bodyPr/>
          <a:lstStyle/>
          <a:p>
            <a:pPr>
              <a:lnSpc>
                <a:spcPct val="100000"/>
              </a:lnSpc>
            </a:pPr>
            <a:r>
              <a:rPr lang="en-US" dirty="0" smtClean="0"/>
              <a:t>Cross-section </a:t>
            </a:r>
            <a:r>
              <a:rPr lang="en-US" dirty="0"/>
              <a:t>planes divide space into </a:t>
            </a:r>
            <a:r>
              <a:rPr lang="en-US" i="1" dirty="0"/>
              <a:t>cells</a:t>
            </a:r>
          </a:p>
          <a:p>
            <a:pPr marL="914400" lvl="1" indent="-457200">
              <a:lnSpc>
                <a:spcPct val="100000"/>
              </a:lnSpc>
              <a:buFont typeface="+mj-lt"/>
              <a:buAutoNum type="arabicPeriod"/>
            </a:pPr>
            <a:r>
              <a:rPr lang="en-US" dirty="0" smtClean="0"/>
              <a:t>Within each cell, explore and score candidate surface topologies</a:t>
            </a:r>
          </a:p>
          <a:p>
            <a:pPr marL="914400" lvl="1" indent="-457200">
              <a:lnSpc>
                <a:spcPct val="100000"/>
              </a:lnSpc>
              <a:buFont typeface="+mj-lt"/>
              <a:buAutoNum type="arabicPeriod"/>
            </a:pPr>
            <a:r>
              <a:rPr lang="en-US" dirty="0">
                <a:solidFill>
                  <a:schemeClr val="tx1"/>
                </a:solidFill>
              </a:rPr>
              <a:t>Pick one </a:t>
            </a:r>
            <a:r>
              <a:rPr lang="en-US" dirty="0"/>
              <a:t>per cell to meet the topological constraint while maximizing </a:t>
            </a:r>
            <a:r>
              <a:rPr lang="en-US" dirty="0" smtClean="0"/>
              <a:t>score</a:t>
            </a:r>
            <a:endParaRPr lang="en-US" dirty="0"/>
          </a:p>
        </p:txBody>
      </p:sp>
      <p:graphicFrame>
        <p:nvGraphicFramePr>
          <p:cNvPr id="25" name="Object 24"/>
          <p:cNvGraphicFramePr>
            <a:graphicFrameLocks noChangeAspect="1"/>
          </p:cNvGraphicFramePr>
          <p:nvPr>
            <p:extLst>
              <p:ext uri="{D42A27DB-BD31-4B8C-83A1-F6EECF244321}">
                <p14:modId xmlns:p14="http://schemas.microsoft.com/office/powerpoint/2010/main" val="393014538"/>
              </p:ext>
            </p:extLst>
          </p:nvPr>
        </p:nvGraphicFramePr>
        <p:xfrm>
          <a:off x="592978" y="3910273"/>
          <a:ext cx="3122872" cy="2640041"/>
        </p:xfrm>
        <a:graphic>
          <a:graphicData uri="http://schemas.openxmlformats.org/presentationml/2006/ole">
            <mc:AlternateContent xmlns:mc="http://schemas.openxmlformats.org/markup-compatibility/2006">
              <mc:Choice xmlns:v="urn:schemas-microsoft-com:vml" Requires="v">
                <p:oleObj spid="_x0000_s34287" name="Image" r:id="rId4" imgW="3511080" imgH="2968560" progId="Photoshop.Image.8">
                  <p:embed/>
                </p:oleObj>
              </mc:Choice>
              <mc:Fallback>
                <p:oleObj name="Image" r:id="rId4" imgW="3511080" imgH="2968560" progId="Photoshop.Image.8">
                  <p:embed/>
                  <p:pic>
                    <p:nvPicPr>
                      <p:cNvPr id="0" name=""/>
                      <p:cNvPicPr/>
                      <p:nvPr/>
                    </p:nvPicPr>
                    <p:blipFill>
                      <a:blip r:embed="rId5"/>
                      <a:stretch>
                        <a:fillRect/>
                      </a:stretch>
                    </p:blipFill>
                    <p:spPr>
                      <a:xfrm>
                        <a:off x="592978" y="3910273"/>
                        <a:ext cx="3122872" cy="2640041"/>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89792448"/>
              </p:ext>
            </p:extLst>
          </p:nvPr>
        </p:nvGraphicFramePr>
        <p:xfrm>
          <a:off x="4455769" y="4033629"/>
          <a:ext cx="3938211" cy="2457305"/>
        </p:xfrm>
        <a:graphic>
          <a:graphicData uri="http://schemas.openxmlformats.org/presentationml/2006/ole">
            <mc:AlternateContent xmlns:mc="http://schemas.openxmlformats.org/markup-compatibility/2006">
              <mc:Choice xmlns:v="urn:schemas-microsoft-com:vml" Requires="v">
                <p:oleObj spid="_x0000_s34288" name="Image" r:id="rId6" imgW="2490120" imgH="1554480" progId="Photoshop.Image.8">
                  <p:embed/>
                </p:oleObj>
              </mc:Choice>
              <mc:Fallback>
                <p:oleObj name="Image" r:id="rId6" imgW="2490120" imgH="1554480" progId="Photoshop.Image.8">
                  <p:embed/>
                  <p:pic>
                    <p:nvPicPr>
                      <p:cNvPr id="0" name=""/>
                      <p:cNvPicPr/>
                      <p:nvPr/>
                    </p:nvPicPr>
                    <p:blipFill>
                      <a:blip r:embed="rId7"/>
                      <a:stretch>
                        <a:fillRect/>
                      </a:stretch>
                    </p:blipFill>
                    <p:spPr>
                      <a:xfrm>
                        <a:off x="4455769" y="4033629"/>
                        <a:ext cx="3938211" cy="2457305"/>
                      </a:xfrm>
                      <a:prstGeom prst="rect">
                        <a:avLst/>
                      </a:prstGeom>
                    </p:spPr>
                  </p:pic>
                </p:oleObj>
              </mc:Fallback>
            </mc:AlternateContent>
          </a:graphicData>
        </a:graphic>
      </p:graphicFrame>
      <p:sp>
        <p:nvSpPr>
          <p:cNvPr id="41" name="Right Arrow 40"/>
          <p:cNvSpPr/>
          <p:nvPr/>
        </p:nvSpPr>
        <p:spPr>
          <a:xfrm rot="20443261">
            <a:off x="3846750" y="4277671"/>
            <a:ext cx="546847" cy="23308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Right Arrow 41"/>
          <p:cNvSpPr/>
          <p:nvPr/>
        </p:nvSpPr>
        <p:spPr>
          <a:xfrm>
            <a:off x="3846751" y="5014328"/>
            <a:ext cx="546847" cy="23308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3" name="Right Arrow 42"/>
          <p:cNvSpPr/>
          <p:nvPr/>
        </p:nvSpPr>
        <p:spPr>
          <a:xfrm rot="1830635">
            <a:off x="3790026" y="5790579"/>
            <a:ext cx="546847" cy="23308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4" name="Rounded Rectangle 43"/>
          <p:cNvSpPr/>
          <p:nvPr/>
        </p:nvSpPr>
        <p:spPr>
          <a:xfrm>
            <a:off x="4679576" y="4033629"/>
            <a:ext cx="1846730" cy="39644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393045" y="5175087"/>
            <a:ext cx="1907537" cy="625078"/>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4436911" y="5900650"/>
            <a:ext cx="1907537" cy="46429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val="1119148156"/>
              </p:ext>
            </p:extLst>
          </p:nvPr>
        </p:nvGraphicFramePr>
        <p:xfrm>
          <a:off x="10663638" y="3618174"/>
          <a:ext cx="1028122" cy="900092"/>
        </p:xfrm>
        <a:graphic>
          <a:graphicData uri="http://schemas.openxmlformats.org/presentationml/2006/ole">
            <mc:AlternateContent xmlns:mc="http://schemas.openxmlformats.org/markup-compatibility/2006">
              <mc:Choice xmlns:v="urn:schemas-microsoft-com:vml" Requires="v">
                <p:oleObj spid="_x0000_s34289" name="Image" r:id="rId8" imgW="840960" imgH="737280" progId="Photoshop.Image.8">
                  <p:embed/>
                </p:oleObj>
              </mc:Choice>
              <mc:Fallback>
                <p:oleObj name="Image" r:id="rId8" imgW="840960" imgH="737280" progId="Photoshop.Image.8">
                  <p:embed/>
                  <p:pic>
                    <p:nvPicPr>
                      <p:cNvPr id="0" name=""/>
                      <p:cNvPicPr/>
                      <p:nvPr/>
                    </p:nvPicPr>
                    <p:blipFill>
                      <a:blip r:embed="rId9"/>
                      <a:stretch>
                        <a:fillRect/>
                      </a:stretch>
                    </p:blipFill>
                    <p:spPr>
                      <a:xfrm>
                        <a:off x="10663638" y="3618174"/>
                        <a:ext cx="1028122" cy="900092"/>
                      </a:xfrm>
                      <a:prstGeom prst="rect">
                        <a:avLst/>
                      </a:prstGeom>
                    </p:spPr>
                  </p:pic>
                </p:oleObj>
              </mc:Fallback>
            </mc:AlternateContent>
          </a:graphicData>
        </a:graphic>
      </p:graphicFrame>
      <p:grpSp>
        <p:nvGrpSpPr>
          <p:cNvPr id="4" name="Group 3"/>
          <p:cNvGrpSpPr/>
          <p:nvPr/>
        </p:nvGrpSpPr>
        <p:grpSpPr>
          <a:xfrm>
            <a:off x="9271341" y="4612337"/>
            <a:ext cx="2112141" cy="1438469"/>
            <a:chOff x="9271341" y="4612337"/>
            <a:chExt cx="2112141" cy="1438469"/>
          </a:xfrm>
        </p:grpSpPr>
        <p:graphicFrame>
          <p:nvGraphicFramePr>
            <p:cNvPr id="19" name="Object 18"/>
            <p:cNvGraphicFramePr>
              <a:graphicFrameLocks noChangeAspect="1"/>
            </p:cNvGraphicFramePr>
            <p:nvPr>
              <p:extLst>
                <p:ext uri="{D42A27DB-BD31-4B8C-83A1-F6EECF244321}">
                  <p14:modId xmlns:p14="http://schemas.microsoft.com/office/powerpoint/2010/main" val="3971147562"/>
                </p:ext>
              </p:extLst>
            </p:nvPr>
          </p:nvGraphicFramePr>
          <p:xfrm>
            <a:off x="9271341" y="4612337"/>
            <a:ext cx="2112141" cy="1438469"/>
          </p:xfrm>
          <a:graphic>
            <a:graphicData uri="http://schemas.openxmlformats.org/presentationml/2006/ole">
              <mc:AlternateContent xmlns:mc="http://schemas.openxmlformats.org/markup-compatibility/2006">
                <mc:Choice xmlns:v="urn:schemas-microsoft-com:vml" Requires="v">
                  <p:oleObj spid="_x0000_s34290" name="Image" r:id="rId10" imgW="1029960" imgH="700920" progId="Photoshop.Image.8">
                    <p:embed/>
                  </p:oleObj>
                </mc:Choice>
                <mc:Fallback>
                  <p:oleObj name="Image" r:id="rId10" imgW="1029960" imgH="700920" progId="Photoshop.Image.8">
                    <p:embed/>
                    <p:pic>
                      <p:nvPicPr>
                        <p:cNvPr id="0" name=""/>
                        <p:cNvPicPr/>
                        <p:nvPr/>
                      </p:nvPicPr>
                      <p:blipFill>
                        <a:blip r:embed="rId11"/>
                        <a:stretch>
                          <a:fillRect/>
                        </a:stretch>
                      </p:blipFill>
                      <p:spPr>
                        <a:xfrm>
                          <a:off x="9271341" y="4612337"/>
                          <a:ext cx="2112141" cy="1438469"/>
                        </a:xfrm>
                        <a:prstGeom prst="rect">
                          <a:avLst/>
                        </a:prstGeom>
                      </p:spPr>
                    </p:pic>
                  </p:oleObj>
                </mc:Fallback>
              </mc:AlternateContent>
            </a:graphicData>
          </a:graphic>
        </p:graphicFrame>
        <p:sp>
          <p:nvSpPr>
            <p:cNvPr id="3" name="Rectangle 2"/>
            <p:cNvSpPr/>
            <p:nvPr/>
          </p:nvSpPr>
          <p:spPr>
            <a:xfrm>
              <a:off x="9271341" y="4704080"/>
              <a:ext cx="482259" cy="71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ight Arrow 16"/>
          <p:cNvSpPr/>
          <p:nvPr/>
        </p:nvSpPr>
        <p:spPr>
          <a:xfrm>
            <a:off x="8628755" y="4933645"/>
            <a:ext cx="1010288" cy="39444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0" name="TextBox 19"/>
          <p:cNvSpPr txBox="1"/>
          <p:nvPr/>
        </p:nvSpPr>
        <p:spPr>
          <a:xfrm>
            <a:off x="8446382" y="3662348"/>
            <a:ext cx="1285171" cy="646331"/>
          </a:xfrm>
          <a:prstGeom prst="rect">
            <a:avLst/>
          </a:prstGeom>
          <a:noFill/>
        </p:spPr>
        <p:txBody>
          <a:bodyPr wrap="square" rtlCol="0">
            <a:spAutoFit/>
          </a:bodyPr>
          <a:lstStyle/>
          <a:p>
            <a:pPr algn="ctr"/>
            <a:r>
              <a:rPr lang="en-US" dirty="0" smtClean="0"/>
              <a:t>Topo Constraint</a:t>
            </a:r>
            <a:endParaRPr lang="en-US" dirty="0"/>
          </a:p>
        </p:txBody>
      </p:sp>
      <p:sp>
        <p:nvSpPr>
          <p:cNvPr id="21" name="Rounded Rectangle 20"/>
          <p:cNvSpPr/>
          <p:nvPr/>
        </p:nvSpPr>
        <p:spPr>
          <a:xfrm>
            <a:off x="8467340" y="3688692"/>
            <a:ext cx="1239986" cy="124712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950992" y="4238198"/>
            <a:ext cx="801519" cy="788307"/>
          </a:xfrm>
          <a:prstGeom prst="rect">
            <a:avLst/>
          </a:prstGeom>
        </p:spPr>
      </p:pic>
    </p:spTree>
    <p:extLst>
      <p:ext uri="{BB962C8B-B14F-4D97-AF65-F5344CB8AC3E}">
        <p14:creationId xmlns:p14="http://schemas.microsoft.com/office/powerpoint/2010/main" val="437105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Divide-and-conquer</a:t>
            </a:r>
            <a:endParaRPr lang="en-US" dirty="0"/>
          </a:p>
        </p:txBody>
      </p:sp>
      <p:sp>
        <p:nvSpPr>
          <p:cNvPr id="5" name="Content Placeholder 2"/>
          <p:cNvSpPr>
            <a:spLocks noGrp="1"/>
          </p:cNvSpPr>
          <p:nvPr>
            <p:ph idx="1"/>
          </p:nvPr>
        </p:nvSpPr>
        <p:spPr>
          <a:xfrm>
            <a:off x="463552" y="1902114"/>
            <a:ext cx="11220449" cy="4648200"/>
          </a:xfrm>
        </p:spPr>
        <p:txBody>
          <a:bodyPr/>
          <a:lstStyle/>
          <a:p>
            <a:pPr>
              <a:lnSpc>
                <a:spcPct val="100000"/>
              </a:lnSpc>
            </a:pPr>
            <a:r>
              <a:rPr lang="en-US" dirty="0" smtClean="0">
                <a:solidFill>
                  <a:schemeClr val="tx1"/>
                </a:solidFill>
              </a:rPr>
              <a:t>Cross-section </a:t>
            </a:r>
            <a:r>
              <a:rPr lang="en-US" dirty="0">
                <a:solidFill>
                  <a:schemeClr val="tx1"/>
                </a:solidFill>
              </a:rPr>
              <a:t>planes divide space into </a:t>
            </a:r>
            <a:r>
              <a:rPr lang="en-US" i="1" dirty="0">
                <a:solidFill>
                  <a:schemeClr val="tx1"/>
                </a:solidFill>
              </a:rPr>
              <a:t>cells</a:t>
            </a:r>
          </a:p>
          <a:p>
            <a:pPr marL="914400" lvl="1" indent="-457200">
              <a:lnSpc>
                <a:spcPct val="100000"/>
              </a:lnSpc>
              <a:buFont typeface="+mj-lt"/>
              <a:buAutoNum type="arabicPeriod"/>
            </a:pPr>
            <a:r>
              <a:rPr lang="en-US" dirty="0" smtClean="0">
                <a:solidFill>
                  <a:schemeClr val="tx1"/>
                </a:solidFill>
              </a:rPr>
              <a:t>Within each cell, explore and score candidate surface topologies</a:t>
            </a:r>
          </a:p>
          <a:p>
            <a:pPr marL="914400" lvl="1" indent="-457200">
              <a:lnSpc>
                <a:spcPct val="100000"/>
              </a:lnSpc>
              <a:buFont typeface="+mj-lt"/>
              <a:buAutoNum type="arabicPeriod"/>
            </a:pPr>
            <a:r>
              <a:rPr lang="en-US" dirty="0">
                <a:solidFill>
                  <a:schemeClr val="tx1"/>
                </a:solidFill>
              </a:rPr>
              <a:t>Pick one per cell to meet the topological constraint while maximizing </a:t>
            </a:r>
            <a:r>
              <a:rPr lang="en-US" dirty="0" smtClean="0">
                <a:solidFill>
                  <a:schemeClr val="tx1"/>
                </a:solidFill>
              </a:rPr>
              <a:t>score</a:t>
            </a:r>
            <a:endParaRPr lang="en-US" dirty="0">
              <a:solidFill>
                <a:schemeClr val="tx1"/>
              </a:solidFill>
            </a:endParaRPr>
          </a:p>
        </p:txBody>
      </p:sp>
      <p:graphicFrame>
        <p:nvGraphicFramePr>
          <p:cNvPr id="25" name="Object 24"/>
          <p:cNvGraphicFramePr>
            <a:graphicFrameLocks noChangeAspect="1"/>
          </p:cNvGraphicFramePr>
          <p:nvPr>
            <p:extLst/>
          </p:nvPr>
        </p:nvGraphicFramePr>
        <p:xfrm>
          <a:off x="592978" y="3910273"/>
          <a:ext cx="3122872" cy="2640041"/>
        </p:xfrm>
        <a:graphic>
          <a:graphicData uri="http://schemas.openxmlformats.org/presentationml/2006/ole">
            <mc:AlternateContent xmlns:mc="http://schemas.openxmlformats.org/markup-compatibility/2006">
              <mc:Choice xmlns:v="urn:schemas-microsoft-com:vml" Requires="v">
                <p:oleObj spid="_x0000_s47186" name="Image" r:id="rId4" imgW="3511080" imgH="2968560" progId="Photoshop.Image.8">
                  <p:embed/>
                </p:oleObj>
              </mc:Choice>
              <mc:Fallback>
                <p:oleObj name="Image" r:id="rId4" imgW="3511080" imgH="2968560" progId="Photoshop.Image.8">
                  <p:embed/>
                  <p:pic>
                    <p:nvPicPr>
                      <p:cNvPr id="0" name=""/>
                      <p:cNvPicPr/>
                      <p:nvPr/>
                    </p:nvPicPr>
                    <p:blipFill>
                      <a:blip r:embed="rId5"/>
                      <a:stretch>
                        <a:fillRect/>
                      </a:stretch>
                    </p:blipFill>
                    <p:spPr>
                      <a:xfrm>
                        <a:off x="592978" y="3910273"/>
                        <a:ext cx="3122872" cy="2640041"/>
                      </a:xfrm>
                      <a:prstGeom prst="rect">
                        <a:avLst/>
                      </a:prstGeom>
                    </p:spPr>
                  </p:pic>
                </p:oleObj>
              </mc:Fallback>
            </mc:AlternateContent>
          </a:graphicData>
        </a:graphic>
      </p:graphicFrame>
      <p:graphicFrame>
        <p:nvGraphicFramePr>
          <p:cNvPr id="28" name="Object 27"/>
          <p:cNvGraphicFramePr>
            <a:graphicFrameLocks noChangeAspect="1"/>
          </p:cNvGraphicFramePr>
          <p:nvPr>
            <p:extLst/>
          </p:nvPr>
        </p:nvGraphicFramePr>
        <p:xfrm>
          <a:off x="4455769" y="4033629"/>
          <a:ext cx="3938211" cy="2457305"/>
        </p:xfrm>
        <a:graphic>
          <a:graphicData uri="http://schemas.openxmlformats.org/presentationml/2006/ole">
            <mc:AlternateContent xmlns:mc="http://schemas.openxmlformats.org/markup-compatibility/2006">
              <mc:Choice xmlns:v="urn:schemas-microsoft-com:vml" Requires="v">
                <p:oleObj spid="_x0000_s47187" name="Image" r:id="rId6" imgW="2490120" imgH="1554480" progId="Photoshop.Image.8">
                  <p:embed/>
                </p:oleObj>
              </mc:Choice>
              <mc:Fallback>
                <p:oleObj name="Image" r:id="rId6" imgW="2490120" imgH="1554480" progId="Photoshop.Image.8">
                  <p:embed/>
                  <p:pic>
                    <p:nvPicPr>
                      <p:cNvPr id="0" name=""/>
                      <p:cNvPicPr/>
                      <p:nvPr/>
                    </p:nvPicPr>
                    <p:blipFill>
                      <a:blip r:embed="rId7"/>
                      <a:stretch>
                        <a:fillRect/>
                      </a:stretch>
                    </p:blipFill>
                    <p:spPr>
                      <a:xfrm>
                        <a:off x="4455769" y="4033629"/>
                        <a:ext cx="3938211" cy="2457305"/>
                      </a:xfrm>
                      <a:prstGeom prst="rect">
                        <a:avLst/>
                      </a:prstGeom>
                    </p:spPr>
                  </p:pic>
                </p:oleObj>
              </mc:Fallback>
            </mc:AlternateContent>
          </a:graphicData>
        </a:graphic>
      </p:graphicFrame>
      <p:sp>
        <p:nvSpPr>
          <p:cNvPr id="41" name="Right Arrow 40"/>
          <p:cNvSpPr/>
          <p:nvPr/>
        </p:nvSpPr>
        <p:spPr>
          <a:xfrm rot="20443261">
            <a:off x="3846750" y="4277671"/>
            <a:ext cx="546847" cy="23308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Right Arrow 41"/>
          <p:cNvSpPr/>
          <p:nvPr/>
        </p:nvSpPr>
        <p:spPr>
          <a:xfrm>
            <a:off x="3846751" y="5014328"/>
            <a:ext cx="546847" cy="23308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3" name="Right Arrow 42"/>
          <p:cNvSpPr/>
          <p:nvPr/>
        </p:nvSpPr>
        <p:spPr>
          <a:xfrm rot="1830635">
            <a:off x="3790026" y="5790579"/>
            <a:ext cx="546847" cy="233082"/>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ectangle 15"/>
          <p:cNvSpPr/>
          <p:nvPr/>
        </p:nvSpPr>
        <p:spPr>
          <a:xfrm>
            <a:off x="463552" y="2029080"/>
            <a:ext cx="7102660" cy="391391"/>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94287" y="2876972"/>
            <a:ext cx="9903050" cy="391391"/>
          </a:xfrm>
          <a:prstGeom prst="rect">
            <a:avLst/>
          </a:prstGeom>
          <a:solidFill>
            <a:srgbClr val="FFFFFF">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46569"/>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unnycu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5109" y="2391997"/>
            <a:ext cx="4318225" cy="2490448"/>
          </a:xfrm>
          <a:prstGeom prst="rect">
            <a:avLst/>
          </a:prstGeom>
        </p:spPr>
      </p:pic>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Two-labelled domains</a:t>
            </a:r>
            <a:endParaRPr lang="en-US" dirty="0"/>
          </a:p>
        </p:txBody>
      </p:sp>
      <p:pic>
        <p:nvPicPr>
          <p:cNvPr id="2150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638" y="2795495"/>
            <a:ext cx="3144600" cy="37592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8212419" y="3592055"/>
            <a:ext cx="543739" cy="646331"/>
          </a:xfrm>
          <a:prstGeom prst="rect">
            <a:avLst/>
          </a:prstGeom>
          <a:noFill/>
        </p:spPr>
        <p:txBody>
          <a:bodyPr wrap="none" rtlCol="0">
            <a:spAutoFit/>
          </a:bodyPr>
          <a:lstStyle/>
          <a:p>
            <a:r>
              <a:rPr lang="en-US" sz="3600" dirty="0" smtClean="0"/>
              <a:t>In</a:t>
            </a:r>
            <a:endParaRPr lang="en-US" sz="3600" dirty="0"/>
          </a:p>
        </p:txBody>
      </p:sp>
      <p:sp>
        <p:nvSpPr>
          <p:cNvPr id="8" name="TextBox 7"/>
          <p:cNvSpPr txBox="1"/>
          <p:nvPr/>
        </p:nvSpPr>
        <p:spPr>
          <a:xfrm>
            <a:off x="8756158" y="2619063"/>
            <a:ext cx="886781" cy="646331"/>
          </a:xfrm>
          <a:prstGeom prst="rect">
            <a:avLst/>
          </a:prstGeom>
          <a:noFill/>
        </p:spPr>
        <p:txBody>
          <a:bodyPr wrap="none" rtlCol="0">
            <a:spAutoFit/>
          </a:bodyPr>
          <a:lstStyle/>
          <a:p>
            <a:r>
              <a:rPr lang="en-US" sz="3600" dirty="0" smtClean="0"/>
              <a:t>Out</a:t>
            </a:r>
            <a:endParaRPr lang="en-US" sz="3600" dirty="0"/>
          </a:p>
        </p:txBody>
      </p:sp>
      <p:cxnSp>
        <p:nvCxnSpPr>
          <p:cNvPr id="9" name="Straight Arrow Connector 8"/>
          <p:cNvCxnSpPr/>
          <p:nvPr/>
        </p:nvCxnSpPr>
        <p:spPr>
          <a:xfrm flipV="1">
            <a:off x="8635999" y="4383127"/>
            <a:ext cx="0" cy="11053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457024" y="5525354"/>
            <a:ext cx="2549117" cy="830997"/>
          </a:xfrm>
          <a:prstGeom prst="rect">
            <a:avLst/>
          </a:prstGeom>
          <a:noFill/>
        </p:spPr>
        <p:txBody>
          <a:bodyPr wrap="square" rtlCol="0">
            <a:spAutoFit/>
          </a:bodyPr>
          <a:lstStyle/>
          <a:p>
            <a:r>
              <a:rPr lang="en-US" sz="2400" dirty="0" smtClean="0"/>
              <a:t>Boundary surface (manifold)</a:t>
            </a:r>
            <a:endParaRPr lang="en-US" sz="2400" dirty="0"/>
          </a:p>
        </p:txBody>
      </p:sp>
    </p:spTree>
    <p:extLst>
      <p:ext uri="{BB962C8B-B14F-4D97-AF65-F5344CB8AC3E}">
        <p14:creationId xmlns:p14="http://schemas.microsoft.com/office/powerpoint/2010/main" val="1461273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48170" name="Image" r:id="rId4" imgW="6856920" imgH="6856920" progId="Photoshop.Image.8">
                  <p:embed/>
                </p:oleObj>
              </mc:Choice>
              <mc:Fallback>
                <p:oleObj name="Image" r:id="rId4" imgW="6856920" imgH="6856920" progId="Photoshop.Image.8">
                  <p:embed/>
                  <p:pic>
                    <p:nvPicPr>
                      <p:cNvPr id="0" name=""/>
                      <p:cNvPicPr/>
                      <p:nvPr/>
                    </p:nvPicPr>
                    <p:blipFill>
                      <a:blip r:embed="rId5"/>
                      <a:stretch>
                        <a:fillRect/>
                      </a:stretch>
                    </p:blipFill>
                    <p:spPr>
                      <a:xfrm>
                        <a:off x="8148051" y="1905000"/>
                        <a:ext cx="2591436" cy="259143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2-Labels: Level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solidFill>
                      <a:srgbClr val="0000FF"/>
                    </a:solidFill>
                  </a:rPr>
                  <a:t>Scalar function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b="0" i="1" smtClean="0">
                            <a:latin typeface="Cambria Math" panose="02040503050406030204" pitchFamily="18" charset="0"/>
                          </a:rPr>
                          <m:t>𝑝</m:t>
                        </m:r>
                      </m:e>
                    </m:d>
                  </m:oMath>
                </a14:m>
                <a:r>
                  <a:rPr lang="en-US" dirty="0" smtClean="0"/>
                  <a:t> for </a:t>
                </a:r>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𝑅</m:t>
                        </m:r>
                      </m:e>
                      <m:sup>
                        <m:r>
                          <a:rPr lang="en-US" b="0" i="1" smtClean="0">
                            <a:latin typeface="Cambria Math" panose="02040503050406030204" pitchFamily="18" charset="0"/>
                            <a:ea typeface="Cambria Math" panose="02040503050406030204" pitchFamily="18" charset="0"/>
                          </a:rPr>
                          <m:t>𝑑</m:t>
                        </m:r>
                      </m:sup>
                    </m:sSup>
                  </m:oMath>
                </a14:m>
                <a:r>
                  <a:rPr lang="en-US" dirty="0" smtClean="0"/>
                  <a:t> </a:t>
                </a:r>
              </a:p>
              <a:p>
                <a:r>
                  <a:rPr lang="en-US" dirty="0" smtClean="0">
                    <a:solidFill>
                      <a:srgbClr val="0000FF"/>
                    </a:solidFill>
                  </a:rPr>
                  <a:t>Scalar “level” </a:t>
                </a:r>
                <a14:m>
                  <m:oMath xmlns:m="http://schemas.openxmlformats.org/officeDocument/2006/math">
                    <m:r>
                      <a:rPr lang="en-US" i="1">
                        <a:latin typeface="Cambria Math" panose="02040503050406030204" pitchFamily="18" charset="0"/>
                      </a:rPr>
                      <m:t>𝑐</m:t>
                    </m:r>
                  </m:oMath>
                </a14:m>
                <a:endParaRPr lang="en-US" dirty="0" smtClean="0"/>
              </a:p>
              <a:p>
                <a:r>
                  <a:rPr lang="en-US" dirty="0" smtClean="0">
                    <a:solidFill>
                      <a:srgbClr val="0000FF"/>
                    </a:solidFill>
                  </a:rPr>
                  <a:t>Level set</a:t>
                </a:r>
                <a:r>
                  <a:rPr lang="en-US" dirty="0" smtClean="0"/>
                  <a:t>: </a:t>
                </a:r>
                <a14:m>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 </m:t>
                        </m:r>
                        <m:r>
                          <a:rPr lang="en-US" b="0" i="1" smtClean="0">
                            <a:latin typeface="Cambria Math" panose="02040503050406030204" pitchFamily="18" charset="0"/>
                          </a:rPr>
                          <m:t>𝑝</m:t>
                        </m:r>
                        <m:r>
                          <a:rPr lang="en-US" b="0" i="1" smtClean="0">
                            <a:latin typeface="Cambria Math" panose="02040503050406030204" pitchFamily="18" charset="0"/>
                          </a:rPr>
                          <m:t> </m:t>
                        </m:r>
                      </m:e>
                    </m:d>
                    <m:r>
                      <a:rPr lang="en-US" b="0" i="1" smtClean="0">
                        <a:latin typeface="Cambria Math" panose="02040503050406030204" pitchFamily="18" charset="0"/>
                      </a:rPr>
                      <m:t> </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 }</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6"/>
                <a:stretch>
                  <a:fillRect l="-1032" t="-1575"/>
                </a:stretch>
              </a:blipFill>
            </p:spPr>
            <p:txBody>
              <a:bodyPr/>
              <a:lstStyle/>
              <a:p>
                <a:r>
                  <a:rPr lang="en-US">
                    <a:noFill/>
                  </a:rPr>
                  <a:t> </a:t>
                </a:r>
              </a:p>
            </p:txBody>
          </p:sp>
        </mc:Fallback>
      </mc:AlternateContent>
      <p:cxnSp>
        <p:nvCxnSpPr>
          <p:cNvPr id="18" name="Straight Arrow Connector 17"/>
          <p:cNvCxnSpPr/>
          <p:nvPr/>
        </p:nvCxnSpPr>
        <p:spPr>
          <a:xfrm flipH="1" flipV="1">
            <a:off x="8119872" y="2511552"/>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7453694" y="2511552"/>
                <a:ext cx="694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7453694" y="2511552"/>
                <a:ext cx="694357" cy="369332"/>
              </a:xfrm>
              <a:prstGeom prst="rect">
                <a:avLst/>
              </a:prstGeom>
              <a:blipFill rotWithShape="0">
                <a:blip r:embed="rId7"/>
                <a:stretch>
                  <a:fillRect b="-11475"/>
                </a:stretch>
              </a:blipFill>
            </p:spPr>
            <p:txBody>
              <a:bodyPr/>
              <a:lstStyle/>
              <a:p>
                <a:r>
                  <a:rPr lang="en-US">
                    <a:noFill/>
                  </a:rPr>
                  <a:t> </a:t>
                </a:r>
              </a:p>
            </p:txBody>
          </p:sp>
        </mc:Fallback>
      </mc:AlternateContent>
    </p:spTree>
    <p:extLst>
      <p:ext uri="{BB962C8B-B14F-4D97-AF65-F5344CB8AC3E}">
        <p14:creationId xmlns:p14="http://schemas.microsoft.com/office/powerpoint/2010/main" val="372247586"/>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49280" name="Image" r:id="rId4" imgW="6856920" imgH="6856920" progId="Photoshop.Image.8">
                  <p:embed/>
                </p:oleObj>
              </mc:Choice>
              <mc:Fallback>
                <p:oleObj name="Image" r:id="rId4" imgW="6856920" imgH="6856920" progId="Photoshop.Image.8">
                  <p:embed/>
                  <p:pic>
                    <p:nvPicPr>
                      <p:cNvPr id="0" name=""/>
                      <p:cNvPicPr/>
                      <p:nvPr/>
                    </p:nvPicPr>
                    <p:blipFill>
                      <a:blip r:embed="rId5"/>
                      <a:stretch>
                        <a:fillRect/>
                      </a:stretch>
                    </p:blipFill>
                    <p:spPr>
                      <a:xfrm>
                        <a:off x="8148051" y="1905000"/>
                        <a:ext cx="2591436" cy="259143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2-Labels: Level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rgbClr val="0000FF"/>
                    </a:solidFill>
                  </a:rPr>
                  <a:t>Scalar function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𝑝</m:t>
                        </m:r>
                      </m:e>
                    </m:d>
                  </m:oMath>
                </a14:m>
                <a:r>
                  <a:rPr lang="en-US" dirty="0"/>
                  <a:t> for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𝑅</m:t>
                        </m:r>
                      </m:e>
                      <m:sup>
                        <m:r>
                          <a:rPr lang="en-US" i="1">
                            <a:latin typeface="Cambria Math" panose="02040503050406030204" pitchFamily="18" charset="0"/>
                            <a:ea typeface="Cambria Math" panose="02040503050406030204" pitchFamily="18" charset="0"/>
                          </a:rPr>
                          <m:t>𝑑</m:t>
                        </m:r>
                      </m:sup>
                    </m:sSup>
                  </m:oMath>
                </a14:m>
                <a:r>
                  <a:rPr lang="en-US" dirty="0"/>
                  <a:t> </a:t>
                </a:r>
              </a:p>
              <a:p>
                <a:r>
                  <a:rPr lang="en-US" dirty="0">
                    <a:solidFill>
                      <a:srgbClr val="0000FF"/>
                    </a:solidFill>
                  </a:rPr>
                  <a:t>Scalar “level” </a:t>
                </a:r>
                <a14:m>
                  <m:oMath xmlns:m="http://schemas.openxmlformats.org/officeDocument/2006/math">
                    <m:r>
                      <a:rPr lang="en-US" i="1">
                        <a:latin typeface="Cambria Math" panose="02040503050406030204" pitchFamily="18" charset="0"/>
                      </a:rPr>
                      <m:t>𝑐</m:t>
                    </m:r>
                  </m:oMath>
                </a14:m>
                <a:endParaRPr lang="en-US" dirty="0"/>
              </a:p>
              <a:p>
                <a:r>
                  <a:rPr lang="en-US" dirty="0">
                    <a:solidFill>
                      <a:srgbClr val="0000FF"/>
                    </a:solidFill>
                  </a:rPr>
                  <a:t>Level set</a:t>
                </a:r>
                <a:r>
                  <a:rPr lang="en-US" dirty="0"/>
                  <a:t>: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rPr>
                          <m:t>𝑝</m:t>
                        </m:r>
                        <m:r>
                          <a:rPr lang="en-US" i="1">
                            <a:latin typeface="Cambria Math" panose="02040503050406030204" pitchFamily="18" charset="0"/>
                          </a:rPr>
                          <m:t> </m:t>
                        </m:r>
                      </m:e>
                    </m:d>
                    <m:r>
                      <a:rPr lang="en-US" i="1">
                        <a:latin typeface="Cambria Math" panose="02040503050406030204" pitchFamily="18" charset="0"/>
                      </a:rPr>
                      <m:t> </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 }</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6"/>
                <a:stretch>
                  <a:fillRect l="-1032" t="-1575"/>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49281" name="Image" r:id="rId7" imgW="6856920" imgH="6856920" progId="Photoshop.Image.8">
                  <p:embed/>
                </p:oleObj>
              </mc:Choice>
              <mc:Fallback>
                <p:oleObj name="Image" r:id="rId7" imgW="6856920" imgH="6856920" progId="Photoshop.Image.8">
                  <p:embed/>
                  <p:pic>
                    <p:nvPicPr>
                      <p:cNvPr id="0" name=""/>
                      <p:cNvPicPr/>
                      <p:nvPr/>
                    </p:nvPicPr>
                    <p:blipFill>
                      <a:blip r:embed="rId8"/>
                      <a:stretch>
                        <a:fillRect/>
                      </a:stretch>
                    </p:blipFill>
                    <p:spPr>
                      <a:xfrm>
                        <a:off x="8148051" y="1905000"/>
                        <a:ext cx="2591436" cy="2591436"/>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8585020" y="4652306"/>
          <a:ext cx="1900894" cy="1900894"/>
        </p:xfrm>
        <a:graphic>
          <a:graphicData uri="http://schemas.openxmlformats.org/presentationml/2006/ole">
            <mc:AlternateContent xmlns:mc="http://schemas.openxmlformats.org/markup-compatibility/2006">
              <mc:Choice xmlns:v="urn:schemas-microsoft-com:vml" Requires="v">
                <p:oleObj spid="_x0000_s49282" name="Image" r:id="rId9" imgW="6856920" imgH="6856920" progId="Photoshop.Image.8">
                  <p:embed/>
                </p:oleObj>
              </mc:Choice>
              <mc:Fallback>
                <p:oleObj name="Image" r:id="rId9" imgW="6856920" imgH="6856920" progId="Photoshop.Image.8">
                  <p:embed/>
                  <p:pic>
                    <p:nvPicPr>
                      <p:cNvPr id="0" name=""/>
                      <p:cNvPicPr/>
                      <p:nvPr/>
                    </p:nvPicPr>
                    <p:blipFill>
                      <a:blip r:embed="rId10"/>
                      <a:stretch>
                        <a:fillRect/>
                      </a:stretch>
                    </p:blipFill>
                    <p:spPr>
                      <a:xfrm>
                        <a:off x="8585020" y="4652306"/>
                        <a:ext cx="1900894" cy="1900894"/>
                      </a:xfrm>
                      <a:prstGeom prst="rect">
                        <a:avLst/>
                      </a:prstGeom>
                    </p:spPr>
                  </p:pic>
                </p:oleObj>
              </mc:Fallback>
            </mc:AlternateContent>
          </a:graphicData>
        </a:graphic>
      </p:graphicFrame>
      <p:cxnSp>
        <p:nvCxnSpPr>
          <p:cNvPr id="18" name="Straight Arrow Connector 17"/>
          <p:cNvCxnSpPr/>
          <p:nvPr/>
        </p:nvCxnSpPr>
        <p:spPr>
          <a:xfrm flipH="1" flipV="1">
            <a:off x="8119872" y="2511552"/>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7453694" y="2511552"/>
                <a:ext cx="694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7453694" y="2511552"/>
                <a:ext cx="694357" cy="369332"/>
              </a:xfrm>
              <a:prstGeom prst="rect">
                <a:avLst/>
              </a:prstGeom>
              <a:blipFill rotWithShape="0">
                <a:blip r:embed="rId11"/>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930447" y="3256843"/>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7930447" y="3256843"/>
                <a:ext cx="350672" cy="369332"/>
              </a:xfrm>
              <a:prstGeom prst="rect">
                <a:avLst/>
              </a:prstGeom>
              <a:blipFill rotWithShape="0">
                <a:blip r:embed="rId12"/>
                <a:stretch>
                  <a:fillRect/>
                </a:stretch>
              </a:blipFill>
            </p:spPr>
            <p:txBody>
              <a:bodyPr/>
              <a:lstStyle/>
              <a:p>
                <a:r>
                  <a:rPr lang="en-US">
                    <a:noFill/>
                  </a:rPr>
                  <a:t> </a:t>
                </a:r>
              </a:p>
            </p:txBody>
          </p:sp>
        </mc:Fallback>
      </mc:AlternateContent>
      <p:sp>
        <p:nvSpPr>
          <p:cNvPr id="10" name="Oval 9"/>
          <p:cNvSpPr/>
          <p:nvPr/>
        </p:nvSpPr>
        <p:spPr>
          <a:xfrm>
            <a:off x="8219310" y="3383279"/>
            <a:ext cx="84907" cy="849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868971"/>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0383" name="Image" r:id="rId4" imgW="6856920" imgH="6856920" progId="Photoshop.Image.8">
                  <p:embed/>
                </p:oleObj>
              </mc:Choice>
              <mc:Fallback>
                <p:oleObj name="Image" r:id="rId4" imgW="6856920" imgH="6856920" progId="Photoshop.Image.8">
                  <p:embed/>
                  <p:pic>
                    <p:nvPicPr>
                      <p:cNvPr id="0" name=""/>
                      <p:cNvPicPr/>
                      <p:nvPr/>
                    </p:nvPicPr>
                    <p:blipFill>
                      <a:blip r:embed="rId5"/>
                      <a:stretch>
                        <a:fillRect/>
                      </a:stretch>
                    </p:blipFill>
                    <p:spPr>
                      <a:xfrm>
                        <a:off x="8148051" y="1905000"/>
                        <a:ext cx="2591436" cy="259143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2-Labels: Level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rgbClr val="0000FF"/>
                    </a:solidFill>
                  </a:rPr>
                  <a:t>Scalar function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𝑝</m:t>
                        </m:r>
                      </m:e>
                    </m:d>
                  </m:oMath>
                </a14:m>
                <a:r>
                  <a:rPr lang="en-US" dirty="0"/>
                  <a:t> for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𝑅</m:t>
                        </m:r>
                      </m:e>
                      <m:sup>
                        <m:r>
                          <a:rPr lang="en-US" i="1">
                            <a:latin typeface="Cambria Math" panose="02040503050406030204" pitchFamily="18" charset="0"/>
                            <a:ea typeface="Cambria Math" panose="02040503050406030204" pitchFamily="18" charset="0"/>
                          </a:rPr>
                          <m:t>𝑑</m:t>
                        </m:r>
                      </m:sup>
                    </m:sSup>
                  </m:oMath>
                </a14:m>
                <a:r>
                  <a:rPr lang="en-US" dirty="0"/>
                  <a:t> </a:t>
                </a:r>
              </a:p>
              <a:p>
                <a:r>
                  <a:rPr lang="en-US" dirty="0">
                    <a:solidFill>
                      <a:srgbClr val="0000FF"/>
                    </a:solidFill>
                  </a:rPr>
                  <a:t>Scalar “level” </a:t>
                </a:r>
                <a14:m>
                  <m:oMath xmlns:m="http://schemas.openxmlformats.org/officeDocument/2006/math">
                    <m:r>
                      <a:rPr lang="en-US" i="1">
                        <a:latin typeface="Cambria Math" panose="02040503050406030204" pitchFamily="18" charset="0"/>
                      </a:rPr>
                      <m:t>𝑐</m:t>
                    </m:r>
                  </m:oMath>
                </a14:m>
                <a:endParaRPr lang="en-US" dirty="0"/>
              </a:p>
              <a:p>
                <a:r>
                  <a:rPr lang="en-US" dirty="0">
                    <a:solidFill>
                      <a:srgbClr val="0000FF"/>
                    </a:solidFill>
                  </a:rPr>
                  <a:t>Level set</a:t>
                </a:r>
                <a:r>
                  <a:rPr lang="en-US" dirty="0"/>
                  <a:t>: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rPr>
                          <m:t>𝑝</m:t>
                        </m:r>
                        <m:r>
                          <a:rPr lang="en-US" i="1">
                            <a:latin typeface="Cambria Math" panose="02040503050406030204" pitchFamily="18" charset="0"/>
                          </a:rPr>
                          <m:t> </m:t>
                        </m:r>
                      </m:e>
                    </m:d>
                    <m:r>
                      <a:rPr lang="en-US" i="1">
                        <a:latin typeface="Cambria Math" panose="02040503050406030204" pitchFamily="18" charset="0"/>
                      </a:rPr>
                      <m:t> </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 }</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6"/>
                <a:stretch>
                  <a:fillRect l="-1032" t="-1575"/>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0384" name="Image" r:id="rId7" imgW="6856920" imgH="6856920" progId="Photoshop.Image.8">
                  <p:embed/>
                </p:oleObj>
              </mc:Choice>
              <mc:Fallback>
                <p:oleObj name="Image" r:id="rId7" imgW="6856920" imgH="6856920" progId="Photoshop.Image.8">
                  <p:embed/>
                  <p:pic>
                    <p:nvPicPr>
                      <p:cNvPr id="0" name=""/>
                      <p:cNvPicPr/>
                      <p:nvPr/>
                    </p:nvPicPr>
                    <p:blipFill>
                      <a:blip r:embed="rId8"/>
                      <a:stretch>
                        <a:fillRect/>
                      </a:stretch>
                    </p:blipFill>
                    <p:spPr>
                      <a:xfrm>
                        <a:off x="8148051" y="1905000"/>
                        <a:ext cx="2591436" cy="2591436"/>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0385" name="Image" r:id="rId9" imgW="6856920" imgH="6856920" progId="Photoshop.Image.8">
                  <p:embed/>
                </p:oleObj>
              </mc:Choice>
              <mc:Fallback>
                <p:oleObj name="Image" r:id="rId9" imgW="6856920" imgH="6856920" progId="Photoshop.Image.8">
                  <p:embed/>
                  <p:pic>
                    <p:nvPicPr>
                      <p:cNvPr id="0" name=""/>
                      <p:cNvPicPr/>
                      <p:nvPr/>
                    </p:nvPicPr>
                    <p:blipFill>
                      <a:blip r:embed="rId10"/>
                      <a:stretch>
                        <a:fillRect/>
                      </a:stretch>
                    </p:blipFill>
                    <p:spPr>
                      <a:xfrm>
                        <a:off x="8148051" y="1905000"/>
                        <a:ext cx="2591436" cy="2591436"/>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8585020" y="4652306"/>
          <a:ext cx="1900894" cy="1900894"/>
        </p:xfrm>
        <a:graphic>
          <a:graphicData uri="http://schemas.openxmlformats.org/presentationml/2006/ole">
            <mc:AlternateContent xmlns:mc="http://schemas.openxmlformats.org/markup-compatibility/2006">
              <mc:Choice xmlns:v="urn:schemas-microsoft-com:vml" Requires="v">
                <p:oleObj spid="_x0000_s50386" name="Image" r:id="rId11" imgW="6856920" imgH="6856920" progId="Photoshop.Image.8">
                  <p:embed/>
                </p:oleObj>
              </mc:Choice>
              <mc:Fallback>
                <p:oleObj name="Image" r:id="rId11" imgW="6856920" imgH="6856920" progId="Photoshop.Image.8">
                  <p:embed/>
                  <p:pic>
                    <p:nvPicPr>
                      <p:cNvPr id="0" name=""/>
                      <p:cNvPicPr/>
                      <p:nvPr/>
                    </p:nvPicPr>
                    <p:blipFill>
                      <a:blip r:embed="rId12"/>
                      <a:stretch>
                        <a:fillRect/>
                      </a:stretch>
                    </p:blipFill>
                    <p:spPr>
                      <a:xfrm>
                        <a:off x="8585020" y="4652306"/>
                        <a:ext cx="1900894" cy="1900894"/>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8581390" y="4652305"/>
          <a:ext cx="1897380" cy="1900894"/>
        </p:xfrm>
        <a:graphic>
          <a:graphicData uri="http://schemas.openxmlformats.org/presentationml/2006/ole">
            <mc:AlternateContent xmlns:mc="http://schemas.openxmlformats.org/markup-compatibility/2006">
              <mc:Choice xmlns:v="urn:schemas-microsoft-com:vml" Requires="v">
                <p:oleObj spid="_x0000_s50387" name="Image" r:id="rId13" imgW="6856920" imgH="6869520" progId="Photoshop.Image.8">
                  <p:embed/>
                </p:oleObj>
              </mc:Choice>
              <mc:Fallback>
                <p:oleObj name="Image" r:id="rId13" imgW="6856920" imgH="6869520" progId="Photoshop.Image.8">
                  <p:embed/>
                  <p:pic>
                    <p:nvPicPr>
                      <p:cNvPr id="0" name=""/>
                      <p:cNvPicPr/>
                      <p:nvPr/>
                    </p:nvPicPr>
                    <p:blipFill>
                      <a:blip r:embed="rId14"/>
                      <a:stretch>
                        <a:fillRect/>
                      </a:stretch>
                    </p:blipFill>
                    <p:spPr>
                      <a:xfrm>
                        <a:off x="8581390" y="4652305"/>
                        <a:ext cx="1897380" cy="1900894"/>
                      </a:xfrm>
                      <a:prstGeom prst="rect">
                        <a:avLst/>
                      </a:prstGeom>
                    </p:spPr>
                  </p:pic>
                </p:oleObj>
              </mc:Fallback>
            </mc:AlternateContent>
          </a:graphicData>
        </a:graphic>
      </p:graphicFrame>
      <p:cxnSp>
        <p:nvCxnSpPr>
          <p:cNvPr id="18" name="Straight Arrow Connector 17"/>
          <p:cNvCxnSpPr/>
          <p:nvPr/>
        </p:nvCxnSpPr>
        <p:spPr>
          <a:xfrm flipH="1" flipV="1">
            <a:off x="8119872" y="2511552"/>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7453694" y="2511552"/>
                <a:ext cx="694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7453694" y="2511552"/>
                <a:ext cx="694357" cy="369332"/>
              </a:xfrm>
              <a:prstGeom prst="rect">
                <a:avLst/>
              </a:prstGeom>
              <a:blipFill rotWithShape="0">
                <a:blip r:embed="rId15"/>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930447" y="3200718"/>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7930447" y="3200718"/>
                <a:ext cx="350672" cy="369332"/>
              </a:xfrm>
              <a:prstGeom prst="rect">
                <a:avLst/>
              </a:prstGeom>
              <a:blipFill rotWithShape="0">
                <a:blip r:embed="rId16"/>
                <a:stretch>
                  <a:fillRect/>
                </a:stretch>
              </a:blipFill>
            </p:spPr>
            <p:txBody>
              <a:bodyPr/>
              <a:lstStyle/>
              <a:p>
                <a:r>
                  <a:rPr lang="en-US">
                    <a:noFill/>
                  </a:rPr>
                  <a:t> </a:t>
                </a:r>
              </a:p>
            </p:txBody>
          </p:sp>
        </mc:Fallback>
      </mc:AlternateContent>
      <p:sp>
        <p:nvSpPr>
          <p:cNvPr id="17" name="Oval 16"/>
          <p:cNvSpPr/>
          <p:nvPr/>
        </p:nvSpPr>
        <p:spPr>
          <a:xfrm>
            <a:off x="8219310" y="3328415"/>
            <a:ext cx="84907" cy="849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024977"/>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1482" name="Image" r:id="rId4" imgW="6856920" imgH="6856920" progId="Photoshop.Image.8">
                  <p:embed/>
                </p:oleObj>
              </mc:Choice>
              <mc:Fallback>
                <p:oleObj name="Image" r:id="rId4" imgW="6856920" imgH="6856920" progId="Photoshop.Image.8">
                  <p:embed/>
                  <p:pic>
                    <p:nvPicPr>
                      <p:cNvPr id="0" name=""/>
                      <p:cNvPicPr/>
                      <p:nvPr/>
                    </p:nvPicPr>
                    <p:blipFill>
                      <a:blip r:embed="rId5"/>
                      <a:stretch>
                        <a:fillRect/>
                      </a:stretch>
                    </p:blipFill>
                    <p:spPr>
                      <a:xfrm>
                        <a:off x="8148051" y="1905000"/>
                        <a:ext cx="2591436" cy="259143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2-Labels: Level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rgbClr val="0000FF"/>
                    </a:solidFill>
                  </a:rPr>
                  <a:t>Scalar function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𝑝</m:t>
                        </m:r>
                      </m:e>
                    </m:d>
                  </m:oMath>
                </a14:m>
                <a:r>
                  <a:rPr lang="en-US" dirty="0"/>
                  <a:t> for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𝑅</m:t>
                        </m:r>
                      </m:e>
                      <m:sup>
                        <m:r>
                          <a:rPr lang="en-US" i="1">
                            <a:latin typeface="Cambria Math" panose="02040503050406030204" pitchFamily="18" charset="0"/>
                            <a:ea typeface="Cambria Math" panose="02040503050406030204" pitchFamily="18" charset="0"/>
                          </a:rPr>
                          <m:t>𝑑</m:t>
                        </m:r>
                      </m:sup>
                    </m:sSup>
                  </m:oMath>
                </a14:m>
                <a:r>
                  <a:rPr lang="en-US" dirty="0"/>
                  <a:t> </a:t>
                </a:r>
              </a:p>
              <a:p>
                <a:r>
                  <a:rPr lang="en-US" dirty="0">
                    <a:solidFill>
                      <a:srgbClr val="0000FF"/>
                    </a:solidFill>
                  </a:rPr>
                  <a:t>Scalar “level” </a:t>
                </a:r>
                <a14:m>
                  <m:oMath xmlns:m="http://schemas.openxmlformats.org/officeDocument/2006/math">
                    <m:r>
                      <a:rPr lang="en-US" i="1">
                        <a:latin typeface="Cambria Math" panose="02040503050406030204" pitchFamily="18" charset="0"/>
                      </a:rPr>
                      <m:t>𝑐</m:t>
                    </m:r>
                  </m:oMath>
                </a14:m>
                <a:endParaRPr lang="en-US" dirty="0"/>
              </a:p>
              <a:p>
                <a:r>
                  <a:rPr lang="en-US" dirty="0">
                    <a:solidFill>
                      <a:srgbClr val="0000FF"/>
                    </a:solidFill>
                  </a:rPr>
                  <a:t>Level set</a:t>
                </a:r>
                <a:r>
                  <a:rPr lang="en-US" dirty="0"/>
                  <a:t>: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rPr>
                          <m:t>𝑝</m:t>
                        </m:r>
                        <m:r>
                          <a:rPr lang="en-US" i="1">
                            <a:latin typeface="Cambria Math" panose="02040503050406030204" pitchFamily="18" charset="0"/>
                          </a:rPr>
                          <m:t> </m:t>
                        </m:r>
                      </m:e>
                    </m:d>
                    <m:r>
                      <a:rPr lang="en-US" i="1">
                        <a:latin typeface="Cambria Math" panose="02040503050406030204" pitchFamily="18" charset="0"/>
                      </a:rPr>
                      <m:t> </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 }</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6"/>
                <a:stretch>
                  <a:fillRect l="-1032" t="-1575"/>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1483" name="Image" r:id="rId7" imgW="6856920" imgH="6856920" progId="Photoshop.Image.8">
                  <p:embed/>
                </p:oleObj>
              </mc:Choice>
              <mc:Fallback>
                <p:oleObj name="Image" r:id="rId7" imgW="6856920" imgH="6856920" progId="Photoshop.Image.8">
                  <p:embed/>
                  <p:pic>
                    <p:nvPicPr>
                      <p:cNvPr id="0" name=""/>
                      <p:cNvPicPr/>
                      <p:nvPr/>
                    </p:nvPicPr>
                    <p:blipFill>
                      <a:blip r:embed="rId8"/>
                      <a:stretch>
                        <a:fillRect/>
                      </a:stretch>
                    </p:blipFill>
                    <p:spPr>
                      <a:xfrm>
                        <a:off x="8148051" y="1905000"/>
                        <a:ext cx="2591436" cy="2591436"/>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1484" name="Image" r:id="rId9" imgW="6856920" imgH="6856920" progId="Photoshop.Image.8">
                  <p:embed/>
                </p:oleObj>
              </mc:Choice>
              <mc:Fallback>
                <p:oleObj name="Image" r:id="rId9" imgW="6856920" imgH="6856920" progId="Photoshop.Image.8">
                  <p:embed/>
                  <p:pic>
                    <p:nvPicPr>
                      <p:cNvPr id="0" name=""/>
                      <p:cNvPicPr/>
                      <p:nvPr/>
                    </p:nvPicPr>
                    <p:blipFill>
                      <a:blip r:embed="rId10"/>
                      <a:stretch>
                        <a:fillRect/>
                      </a:stretch>
                    </p:blipFill>
                    <p:spPr>
                      <a:xfrm>
                        <a:off x="8148051" y="1905000"/>
                        <a:ext cx="2591436" cy="2591436"/>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1485" name="Image" r:id="rId11" imgW="6856920" imgH="6856920" progId="Photoshop.Image.8">
                  <p:embed/>
                </p:oleObj>
              </mc:Choice>
              <mc:Fallback>
                <p:oleObj name="Image" r:id="rId11" imgW="6856920" imgH="6856920" progId="Photoshop.Image.8">
                  <p:embed/>
                  <p:pic>
                    <p:nvPicPr>
                      <p:cNvPr id="0" name=""/>
                      <p:cNvPicPr/>
                      <p:nvPr/>
                    </p:nvPicPr>
                    <p:blipFill>
                      <a:blip r:embed="rId12"/>
                      <a:stretch>
                        <a:fillRect/>
                      </a:stretch>
                    </p:blipFill>
                    <p:spPr>
                      <a:xfrm>
                        <a:off x="8148051" y="1905000"/>
                        <a:ext cx="2591436" cy="2591436"/>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8585020" y="4652306"/>
          <a:ext cx="1900894" cy="1900894"/>
        </p:xfrm>
        <a:graphic>
          <a:graphicData uri="http://schemas.openxmlformats.org/presentationml/2006/ole">
            <mc:AlternateContent xmlns:mc="http://schemas.openxmlformats.org/markup-compatibility/2006">
              <mc:Choice xmlns:v="urn:schemas-microsoft-com:vml" Requires="v">
                <p:oleObj spid="_x0000_s51486" name="Image" r:id="rId13" imgW="6856920" imgH="6856920" progId="Photoshop.Image.8">
                  <p:embed/>
                </p:oleObj>
              </mc:Choice>
              <mc:Fallback>
                <p:oleObj name="Image" r:id="rId13" imgW="6856920" imgH="6856920" progId="Photoshop.Image.8">
                  <p:embed/>
                  <p:pic>
                    <p:nvPicPr>
                      <p:cNvPr id="0" name=""/>
                      <p:cNvPicPr/>
                      <p:nvPr/>
                    </p:nvPicPr>
                    <p:blipFill>
                      <a:blip r:embed="rId14"/>
                      <a:stretch>
                        <a:fillRect/>
                      </a:stretch>
                    </p:blipFill>
                    <p:spPr>
                      <a:xfrm>
                        <a:off x="8585020" y="4652306"/>
                        <a:ext cx="1900894" cy="1900894"/>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8581390" y="4652305"/>
          <a:ext cx="1897380" cy="1900894"/>
        </p:xfrm>
        <a:graphic>
          <a:graphicData uri="http://schemas.openxmlformats.org/presentationml/2006/ole">
            <mc:AlternateContent xmlns:mc="http://schemas.openxmlformats.org/markup-compatibility/2006">
              <mc:Choice xmlns:v="urn:schemas-microsoft-com:vml" Requires="v">
                <p:oleObj spid="_x0000_s51487" name="Image" r:id="rId15" imgW="6856920" imgH="6869520" progId="Photoshop.Image.8">
                  <p:embed/>
                </p:oleObj>
              </mc:Choice>
              <mc:Fallback>
                <p:oleObj name="Image" r:id="rId15" imgW="6856920" imgH="6869520" progId="Photoshop.Image.8">
                  <p:embed/>
                  <p:pic>
                    <p:nvPicPr>
                      <p:cNvPr id="0" name=""/>
                      <p:cNvPicPr/>
                      <p:nvPr/>
                    </p:nvPicPr>
                    <p:blipFill>
                      <a:blip r:embed="rId16"/>
                      <a:stretch>
                        <a:fillRect/>
                      </a:stretch>
                    </p:blipFill>
                    <p:spPr>
                      <a:xfrm>
                        <a:off x="8581390" y="4652305"/>
                        <a:ext cx="1897380" cy="1900894"/>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8581390" y="4652305"/>
          <a:ext cx="1897380" cy="1900894"/>
        </p:xfrm>
        <a:graphic>
          <a:graphicData uri="http://schemas.openxmlformats.org/presentationml/2006/ole">
            <mc:AlternateContent xmlns:mc="http://schemas.openxmlformats.org/markup-compatibility/2006">
              <mc:Choice xmlns:v="urn:schemas-microsoft-com:vml" Requires="v">
                <p:oleObj spid="_x0000_s51488" name="Image" r:id="rId17" imgW="6856920" imgH="6869520" progId="Photoshop.Image.8">
                  <p:embed/>
                </p:oleObj>
              </mc:Choice>
              <mc:Fallback>
                <p:oleObj name="Image" r:id="rId17" imgW="6856920" imgH="6869520" progId="Photoshop.Image.8">
                  <p:embed/>
                  <p:pic>
                    <p:nvPicPr>
                      <p:cNvPr id="0" name=""/>
                      <p:cNvPicPr/>
                      <p:nvPr/>
                    </p:nvPicPr>
                    <p:blipFill>
                      <a:blip r:embed="rId18"/>
                      <a:stretch>
                        <a:fillRect/>
                      </a:stretch>
                    </p:blipFill>
                    <p:spPr>
                      <a:xfrm>
                        <a:off x="8581390" y="4652305"/>
                        <a:ext cx="1897380" cy="1900894"/>
                      </a:xfrm>
                      <a:prstGeom prst="rect">
                        <a:avLst/>
                      </a:prstGeom>
                    </p:spPr>
                  </p:pic>
                </p:oleObj>
              </mc:Fallback>
            </mc:AlternateContent>
          </a:graphicData>
        </a:graphic>
      </p:graphicFrame>
      <p:cxnSp>
        <p:nvCxnSpPr>
          <p:cNvPr id="18" name="Straight Arrow Connector 17"/>
          <p:cNvCxnSpPr/>
          <p:nvPr/>
        </p:nvCxnSpPr>
        <p:spPr>
          <a:xfrm flipH="1" flipV="1">
            <a:off x="8119872" y="2511552"/>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7453694" y="2511552"/>
                <a:ext cx="694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7453694" y="2511552"/>
                <a:ext cx="694357" cy="369332"/>
              </a:xfrm>
              <a:prstGeom prst="rect">
                <a:avLst/>
              </a:prstGeom>
              <a:blipFill rotWithShape="0">
                <a:blip r:embed="rId19"/>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909754" y="3108960"/>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7909754" y="3108960"/>
                <a:ext cx="350672" cy="369332"/>
              </a:xfrm>
              <a:prstGeom prst="rect">
                <a:avLst/>
              </a:prstGeom>
              <a:blipFill rotWithShape="0">
                <a:blip r:embed="rId20"/>
                <a:stretch>
                  <a:fillRect/>
                </a:stretch>
              </a:blipFill>
            </p:spPr>
            <p:txBody>
              <a:bodyPr/>
              <a:lstStyle/>
              <a:p>
                <a:r>
                  <a:rPr lang="en-US">
                    <a:noFill/>
                  </a:rPr>
                  <a:t> </a:t>
                </a:r>
              </a:p>
            </p:txBody>
          </p:sp>
        </mc:Fallback>
      </mc:AlternateContent>
      <p:sp>
        <p:nvSpPr>
          <p:cNvPr id="17" name="Oval 16"/>
          <p:cNvSpPr/>
          <p:nvPr/>
        </p:nvSpPr>
        <p:spPr>
          <a:xfrm>
            <a:off x="8198617" y="3236657"/>
            <a:ext cx="84907" cy="849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887747"/>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2604" name="Image" r:id="rId4" imgW="6856920" imgH="6856920" progId="Photoshop.Image.8">
                  <p:embed/>
                </p:oleObj>
              </mc:Choice>
              <mc:Fallback>
                <p:oleObj name="Image" r:id="rId4" imgW="6856920" imgH="6856920" progId="Photoshop.Image.8">
                  <p:embed/>
                  <p:pic>
                    <p:nvPicPr>
                      <p:cNvPr id="0" name=""/>
                      <p:cNvPicPr/>
                      <p:nvPr/>
                    </p:nvPicPr>
                    <p:blipFill>
                      <a:blip r:embed="rId5"/>
                      <a:stretch>
                        <a:fillRect/>
                      </a:stretch>
                    </p:blipFill>
                    <p:spPr>
                      <a:xfrm>
                        <a:off x="8148051" y="1905000"/>
                        <a:ext cx="2591436" cy="259143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2-Labels: Level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rgbClr val="0000FF"/>
                    </a:solidFill>
                  </a:rPr>
                  <a:t>Scalar function </a:t>
                </a:r>
                <a14:m>
                  <m:oMath xmlns:m="http://schemas.openxmlformats.org/officeDocument/2006/math">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𝑝</m:t>
                        </m:r>
                      </m:e>
                    </m:d>
                  </m:oMath>
                </a14:m>
                <a:r>
                  <a:rPr lang="en-US" dirty="0"/>
                  <a:t> for </a:t>
                </a:r>
                <a14:m>
                  <m:oMath xmlns:m="http://schemas.openxmlformats.org/officeDocument/2006/math">
                    <m:r>
                      <a:rPr lang="en-US" i="1">
                        <a:latin typeface="Cambria Math" panose="02040503050406030204" pitchFamily="18" charset="0"/>
                      </a:rPr>
                      <m:t>𝑝</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𝑅</m:t>
                        </m:r>
                      </m:e>
                      <m:sup>
                        <m:r>
                          <a:rPr lang="en-US" i="1">
                            <a:latin typeface="Cambria Math" panose="02040503050406030204" pitchFamily="18" charset="0"/>
                            <a:ea typeface="Cambria Math" panose="02040503050406030204" pitchFamily="18" charset="0"/>
                          </a:rPr>
                          <m:t>𝑑</m:t>
                        </m:r>
                      </m:sup>
                    </m:sSup>
                  </m:oMath>
                </a14:m>
                <a:r>
                  <a:rPr lang="en-US" dirty="0"/>
                  <a:t> </a:t>
                </a:r>
              </a:p>
              <a:p>
                <a:r>
                  <a:rPr lang="en-US" dirty="0">
                    <a:solidFill>
                      <a:srgbClr val="0000FF"/>
                    </a:solidFill>
                  </a:rPr>
                  <a:t>Scalar “level” </a:t>
                </a:r>
                <a14:m>
                  <m:oMath xmlns:m="http://schemas.openxmlformats.org/officeDocument/2006/math">
                    <m:r>
                      <a:rPr lang="en-US" i="1">
                        <a:latin typeface="Cambria Math" panose="02040503050406030204" pitchFamily="18" charset="0"/>
                      </a:rPr>
                      <m:t>𝑐</m:t>
                    </m:r>
                  </m:oMath>
                </a14:m>
                <a:endParaRPr lang="en-US" dirty="0"/>
              </a:p>
              <a:p>
                <a:r>
                  <a:rPr lang="en-US" dirty="0">
                    <a:solidFill>
                      <a:srgbClr val="0000FF"/>
                    </a:solidFill>
                  </a:rPr>
                  <a:t>Level set</a:t>
                </a:r>
                <a:r>
                  <a:rPr lang="en-US" dirty="0"/>
                  <a:t>: </a:t>
                </a:r>
                <a14:m>
                  <m:oMath xmlns:m="http://schemas.openxmlformats.org/officeDocument/2006/math">
                    <m:d>
                      <m:dPr>
                        <m:begChr m:val="{"/>
                        <m:endChr m:val="|"/>
                        <m:ctrlPr>
                          <a:rPr lang="en-US" i="1">
                            <a:latin typeface="Cambria Math" panose="02040503050406030204" pitchFamily="18" charset="0"/>
                          </a:rPr>
                        </m:ctrlPr>
                      </m:dPr>
                      <m:e>
                        <m:r>
                          <a:rPr lang="en-US" i="1">
                            <a:latin typeface="Cambria Math" panose="02040503050406030204" pitchFamily="18" charset="0"/>
                          </a:rPr>
                          <m:t> </m:t>
                        </m:r>
                        <m:r>
                          <a:rPr lang="en-US" i="1">
                            <a:latin typeface="Cambria Math" panose="02040503050406030204" pitchFamily="18" charset="0"/>
                          </a:rPr>
                          <m:t>𝑝</m:t>
                        </m:r>
                        <m:r>
                          <a:rPr lang="en-US" i="1">
                            <a:latin typeface="Cambria Math" panose="02040503050406030204" pitchFamily="18" charset="0"/>
                          </a:rPr>
                          <m:t> </m:t>
                        </m:r>
                      </m:e>
                    </m:d>
                    <m:r>
                      <a:rPr lang="en-US" i="1">
                        <a:latin typeface="Cambria Math" panose="02040503050406030204" pitchFamily="18" charset="0"/>
                      </a:rPr>
                      <m:t> </m:t>
                    </m:r>
                    <m:r>
                      <a:rPr lang="en-US" i="1">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 }</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6"/>
                <a:stretch>
                  <a:fillRect l="-1032" t="-1575"/>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2605" name="Image" r:id="rId7" imgW="6856920" imgH="6856920" progId="Photoshop.Image.8">
                  <p:embed/>
                </p:oleObj>
              </mc:Choice>
              <mc:Fallback>
                <p:oleObj name="Image" r:id="rId7" imgW="6856920" imgH="6856920" progId="Photoshop.Image.8">
                  <p:embed/>
                  <p:pic>
                    <p:nvPicPr>
                      <p:cNvPr id="0" name=""/>
                      <p:cNvPicPr/>
                      <p:nvPr/>
                    </p:nvPicPr>
                    <p:blipFill>
                      <a:blip r:embed="rId8"/>
                      <a:stretch>
                        <a:fillRect/>
                      </a:stretch>
                    </p:blipFill>
                    <p:spPr>
                      <a:xfrm>
                        <a:off x="8148051" y="1905000"/>
                        <a:ext cx="2591436" cy="2591436"/>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2606" name="Image" r:id="rId9" imgW="6856920" imgH="6856920" progId="Photoshop.Image.8">
                  <p:embed/>
                </p:oleObj>
              </mc:Choice>
              <mc:Fallback>
                <p:oleObj name="Image" r:id="rId9" imgW="6856920" imgH="6856920" progId="Photoshop.Image.8">
                  <p:embed/>
                  <p:pic>
                    <p:nvPicPr>
                      <p:cNvPr id="0" name=""/>
                      <p:cNvPicPr/>
                      <p:nvPr/>
                    </p:nvPicPr>
                    <p:blipFill>
                      <a:blip r:embed="rId10"/>
                      <a:stretch>
                        <a:fillRect/>
                      </a:stretch>
                    </p:blipFill>
                    <p:spPr>
                      <a:xfrm>
                        <a:off x="8148051" y="1905000"/>
                        <a:ext cx="2591436" cy="2591436"/>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2607" name="Image" r:id="rId11" imgW="6856920" imgH="6856920" progId="Photoshop.Image.8">
                  <p:embed/>
                </p:oleObj>
              </mc:Choice>
              <mc:Fallback>
                <p:oleObj name="Image" r:id="rId11" imgW="6856920" imgH="6856920" progId="Photoshop.Image.8">
                  <p:embed/>
                  <p:pic>
                    <p:nvPicPr>
                      <p:cNvPr id="0" name=""/>
                      <p:cNvPicPr/>
                      <p:nvPr/>
                    </p:nvPicPr>
                    <p:blipFill>
                      <a:blip r:embed="rId12"/>
                      <a:stretch>
                        <a:fillRect/>
                      </a:stretch>
                    </p:blipFill>
                    <p:spPr>
                      <a:xfrm>
                        <a:off x="8148051" y="1905000"/>
                        <a:ext cx="2591436" cy="2591436"/>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2608" name="Image" r:id="rId13" imgW="6856920" imgH="6856920" progId="Photoshop.Image.8">
                  <p:embed/>
                </p:oleObj>
              </mc:Choice>
              <mc:Fallback>
                <p:oleObj name="Image" r:id="rId13" imgW="6856920" imgH="6856920" progId="Photoshop.Image.8">
                  <p:embed/>
                  <p:pic>
                    <p:nvPicPr>
                      <p:cNvPr id="0" name=""/>
                      <p:cNvPicPr/>
                      <p:nvPr/>
                    </p:nvPicPr>
                    <p:blipFill>
                      <a:blip r:embed="rId14"/>
                      <a:stretch>
                        <a:fillRect/>
                      </a:stretch>
                    </p:blipFill>
                    <p:spPr>
                      <a:xfrm>
                        <a:off x="8148051" y="1905000"/>
                        <a:ext cx="2591436" cy="2591436"/>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8585020" y="4652306"/>
          <a:ext cx="1900894" cy="1900894"/>
        </p:xfrm>
        <a:graphic>
          <a:graphicData uri="http://schemas.openxmlformats.org/presentationml/2006/ole">
            <mc:AlternateContent xmlns:mc="http://schemas.openxmlformats.org/markup-compatibility/2006">
              <mc:Choice xmlns:v="urn:schemas-microsoft-com:vml" Requires="v">
                <p:oleObj spid="_x0000_s52609" name="Image" r:id="rId15" imgW="6856920" imgH="6856920" progId="Photoshop.Image.8">
                  <p:embed/>
                </p:oleObj>
              </mc:Choice>
              <mc:Fallback>
                <p:oleObj name="Image" r:id="rId15" imgW="6856920" imgH="6856920" progId="Photoshop.Image.8">
                  <p:embed/>
                  <p:pic>
                    <p:nvPicPr>
                      <p:cNvPr id="0" name=""/>
                      <p:cNvPicPr/>
                      <p:nvPr/>
                    </p:nvPicPr>
                    <p:blipFill>
                      <a:blip r:embed="rId16"/>
                      <a:stretch>
                        <a:fillRect/>
                      </a:stretch>
                    </p:blipFill>
                    <p:spPr>
                      <a:xfrm>
                        <a:off x="8585020" y="4652306"/>
                        <a:ext cx="1900894" cy="1900894"/>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8581390" y="4652305"/>
          <a:ext cx="1897380" cy="1900894"/>
        </p:xfrm>
        <a:graphic>
          <a:graphicData uri="http://schemas.openxmlformats.org/presentationml/2006/ole">
            <mc:AlternateContent xmlns:mc="http://schemas.openxmlformats.org/markup-compatibility/2006">
              <mc:Choice xmlns:v="urn:schemas-microsoft-com:vml" Requires="v">
                <p:oleObj spid="_x0000_s52610" name="Image" r:id="rId17" imgW="6856920" imgH="6869520" progId="Photoshop.Image.8">
                  <p:embed/>
                </p:oleObj>
              </mc:Choice>
              <mc:Fallback>
                <p:oleObj name="Image" r:id="rId17" imgW="6856920" imgH="6869520" progId="Photoshop.Image.8">
                  <p:embed/>
                  <p:pic>
                    <p:nvPicPr>
                      <p:cNvPr id="0" name=""/>
                      <p:cNvPicPr/>
                      <p:nvPr/>
                    </p:nvPicPr>
                    <p:blipFill>
                      <a:blip r:embed="rId18"/>
                      <a:stretch>
                        <a:fillRect/>
                      </a:stretch>
                    </p:blipFill>
                    <p:spPr>
                      <a:xfrm>
                        <a:off x="8581390" y="4652305"/>
                        <a:ext cx="1897380" cy="1900894"/>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8581390" y="4652305"/>
          <a:ext cx="1897380" cy="1900894"/>
        </p:xfrm>
        <a:graphic>
          <a:graphicData uri="http://schemas.openxmlformats.org/presentationml/2006/ole">
            <mc:AlternateContent xmlns:mc="http://schemas.openxmlformats.org/markup-compatibility/2006">
              <mc:Choice xmlns:v="urn:schemas-microsoft-com:vml" Requires="v">
                <p:oleObj spid="_x0000_s52611" name="Image" r:id="rId19" imgW="6856920" imgH="6869520" progId="Photoshop.Image.8">
                  <p:embed/>
                </p:oleObj>
              </mc:Choice>
              <mc:Fallback>
                <p:oleObj name="Image" r:id="rId19" imgW="6856920" imgH="6869520" progId="Photoshop.Image.8">
                  <p:embed/>
                  <p:pic>
                    <p:nvPicPr>
                      <p:cNvPr id="0" name=""/>
                      <p:cNvPicPr/>
                      <p:nvPr/>
                    </p:nvPicPr>
                    <p:blipFill>
                      <a:blip r:embed="rId20"/>
                      <a:stretch>
                        <a:fillRect/>
                      </a:stretch>
                    </p:blipFill>
                    <p:spPr>
                      <a:xfrm>
                        <a:off x="8581390" y="4652305"/>
                        <a:ext cx="1897380" cy="1900894"/>
                      </a:xfrm>
                      <a:prstGeom prst="rect">
                        <a:avLst/>
                      </a:prstGeom>
                    </p:spPr>
                  </p:pic>
                </p:oleObj>
              </mc:Fallback>
            </mc:AlternateContent>
          </a:graphicData>
        </a:graphic>
      </p:graphicFrame>
      <p:graphicFrame>
        <p:nvGraphicFramePr>
          <p:cNvPr id="15" name="Object 14"/>
          <p:cNvGraphicFramePr>
            <a:graphicFrameLocks noChangeAspect="1"/>
          </p:cNvGraphicFramePr>
          <p:nvPr>
            <p:extLst/>
          </p:nvPr>
        </p:nvGraphicFramePr>
        <p:xfrm>
          <a:off x="8581390" y="4652305"/>
          <a:ext cx="1897380" cy="1900894"/>
        </p:xfrm>
        <a:graphic>
          <a:graphicData uri="http://schemas.openxmlformats.org/presentationml/2006/ole">
            <mc:AlternateContent xmlns:mc="http://schemas.openxmlformats.org/markup-compatibility/2006">
              <mc:Choice xmlns:v="urn:schemas-microsoft-com:vml" Requires="v">
                <p:oleObj spid="_x0000_s52612" name="Image" r:id="rId21" imgW="6856920" imgH="6869520" progId="Photoshop.Image.8">
                  <p:embed/>
                </p:oleObj>
              </mc:Choice>
              <mc:Fallback>
                <p:oleObj name="Image" r:id="rId21" imgW="6856920" imgH="6869520" progId="Photoshop.Image.8">
                  <p:embed/>
                  <p:pic>
                    <p:nvPicPr>
                      <p:cNvPr id="0" name=""/>
                      <p:cNvPicPr/>
                      <p:nvPr/>
                    </p:nvPicPr>
                    <p:blipFill>
                      <a:blip r:embed="rId22"/>
                      <a:stretch>
                        <a:fillRect/>
                      </a:stretch>
                    </p:blipFill>
                    <p:spPr>
                      <a:xfrm>
                        <a:off x="8581390" y="4652305"/>
                        <a:ext cx="1897380" cy="1900894"/>
                      </a:xfrm>
                      <a:prstGeom prst="rect">
                        <a:avLst/>
                      </a:prstGeom>
                    </p:spPr>
                  </p:pic>
                </p:oleObj>
              </mc:Fallback>
            </mc:AlternateContent>
          </a:graphicData>
        </a:graphic>
      </p:graphicFrame>
      <p:cxnSp>
        <p:nvCxnSpPr>
          <p:cNvPr id="18" name="Straight Arrow Connector 17"/>
          <p:cNvCxnSpPr/>
          <p:nvPr/>
        </p:nvCxnSpPr>
        <p:spPr>
          <a:xfrm flipH="1" flipV="1">
            <a:off x="8119872" y="2511552"/>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7453694" y="2511552"/>
                <a:ext cx="69435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7453694" y="2511552"/>
                <a:ext cx="694357" cy="369332"/>
              </a:xfrm>
              <a:prstGeom prst="rect">
                <a:avLst/>
              </a:prstGeom>
              <a:blipFill rotWithShape="0">
                <a:blip r:embed="rId23"/>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7878421" y="2871740"/>
                <a:ext cx="3506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7878421" y="2871740"/>
                <a:ext cx="350672" cy="369332"/>
              </a:xfrm>
              <a:prstGeom prst="rect">
                <a:avLst/>
              </a:prstGeom>
              <a:blipFill rotWithShape="0">
                <a:blip r:embed="rId24"/>
                <a:stretch>
                  <a:fillRect/>
                </a:stretch>
              </a:blipFill>
            </p:spPr>
            <p:txBody>
              <a:bodyPr/>
              <a:lstStyle/>
              <a:p>
                <a:r>
                  <a:rPr lang="en-US">
                    <a:noFill/>
                  </a:rPr>
                  <a:t> </a:t>
                </a:r>
              </a:p>
            </p:txBody>
          </p:sp>
        </mc:Fallback>
      </mc:AlternateContent>
      <p:sp>
        <p:nvSpPr>
          <p:cNvPr id="17" name="Oval 16"/>
          <p:cNvSpPr/>
          <p:nvPr/>
        </p:nvSpPr>
        <p:spPr>
          <a:xfrm>
            <a:off x="8167284" y="2999437"/>
            <a:ext cx="84907" cy="849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038941"/>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2-Labels: Level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3553" y="1905000"/>
                <a:ext cx="6356347" cy="4648200"/>
              </a:xfrm>
            </p:spPr>
            <p:txBody>
              <a:bodyPr/>
              <a:lstStyle/>
              <a:p>
                <a:r>
                  <a:rPr lang="en-US" dirty="0" smtClean="0"/>
                  <a:t>Critical values: levels </a:t>
                </a:r>
                <a14:m>
                  <m:oMath xmlns:m="http://schemas.openxmlformats.org/officeDocument/2006/math">
                    <m:r>
                      <a:rPr lang="en-US" i="1">
                        <a:latin typeface="Cambria Math" panose="02040503050406030204" pitchFamily="18" charset="0"/>
                      </a:rPr>
                      <m:t>𝑐</m:t>
                    </m:r>
                  </m:oMath>
                </a14:m>
                <a:r>
                  <a:rPr lang="en-US" dirty="0"/>
                  <a:t> </a:t>
                </a:r>
                <a:r>
                  <a:rPr lang="en-US" dirty="0" smtClean="0"/>
                  <a:t>at which level set changes topology</a:t>
                </a:r>
              </a:p>
              <a:p>
                <a:pPr lvl="1"/>
                <a:r>
                  <a:rPr lang="en-US" dirty="0" smtClean="0"/>
                  <a:t>Divides levels into ranges with distinct level set topology</a:t>
                </a:r>
              </a:p>
              <a:p>
                <a:pPr lvl="1"/>
                <a:r>
                  <a:rPr lang="en-US" dirty="0"/>
                  <a:t>Associated with critical points of </a:t>
                </a:r>
                <a14:m>
                  <m:oMath xmlns:m="http://schemas.openxmlformats.org/officeDocument/2006/math">
                    <m:r>
                      <a:rPr lang="en-US" i="1">
                        <a:latin typeface="Cambria Math" panose="02040503050406030204" pitchFamily="18" charset="0"/>
                      </a:rPr>
                      <m:t>𝑓</m:t>
                    </m:r>
                  </m:oMath>
                </a14:m>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3553" y="1905000"/>
                <a:ext cx="6356347" cy="4648200"/>
              </a:xfrm>
              <a:blipFill rotWithShape="0">
                <a:blip r:embed="rId4"/>
                <a:stretch>
                  <a:fillRect l="-1822" t="-1575"/>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nvPr>
        </p:nvGraphicFramePr>
        <p:xfrm>
          <a:off x="8148051" y="1905000"/>
          <a:ext cx="2591436" cy="2591436"/>
        </p:xfrm>
        <a:graphic>
          <a:graphicData uri="http://schemas.openxmlformats.org/presentationml/2006/ole">
            <mc:AlternateContent xmlns:mc="http://schemas.openxmlformats.org/markup-compatibility/2006">
              <mc:Choice xmlns:v="urn:schemas-microsoft-com:vml" Requires="v">
                <p:oleObj spid="_x0000_s53418" name="Image" r:id="rId5" imgW="6856920" imgH="6856920" progId="Photoshop.Image.8">
                  <p:embed/>
                </p:oleObj>
              </mc:Choice>
              <mc:Fallback>
                <p:oleObj name="Image" r:id="rId5" imgW="6856920" imgH="6856920" progId="Photoshop.Image.8">
                  <p:embed/>
                  <p:pic>
                    <p:nvPicPr>
                      <p:cNvPr id="0" name=""/>
                      <p:cNvPicPr/>
                      <p:nvPr/>
                    </p:nvPicPr>
                    <p:blipFill>
                      <a:blip r:embed="rId6"/>
                      <a:stretch>
                        <a:fillRect/>
                      </a:stretch>
                    </p:blipFill>
                    <p:spPr>
                      <a:xfrm>
                        <a:off x="8148051" y="1905000"/>
                        <a:ext cx="2591436" cy="2591436"/>
                      </a:xfrm>
                      <a:prstGeom prst="rect">
                        <a:avLst/>
                      </a:prstGeom>
                    </p:spPr>
                  </p:pic>
                </p:oleObj>
              </mc:Fallback>
            </mc:AlternateContent>
          </a:graphicData>
        </a:graphic>
      </p:graphicFrame>
      <p:cxnSp>
        <p:nvCxnSpPr>
          <p:cNvPr id="6" name="Straight Arrow Connector 5"/>
          <p:cNvCxnSpPr/>
          <p:nvPr/>
        </p:nvCxnSpPr>
        <p:spPr>
          <a:xfrm flipH="1" flipV="1">
            <a:off x="8119872" y="2511552"/>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8151098" y="2897985"/>
            <a:ext cx="154265" cy="515543"/>
            <a:chOff x="8151098" y="2897985"/>
            <a:chExt cx="154265" cy="515543"/>
          </a:xfrm>
        </p:grpSpPr>
        <p:sp>
          <p:nvSpPr>
            <p:cNvPr id="8" name="Oval 7"/>
            <p:cNvSpPr/>
            <p:nvPr/>
          </p:nvSpPr>
          <p:spPr>
            <a:xfrm>
              <a:off x="8220456" y="3328621"/>
              <a:ext cx="84907" cy="84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84098" y="3115811"/>
              <a:ext cx="84907" cy="84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51098" y="2897985"/>
              <a:ext cx="84907" cy="849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8236005" y="2505340"/>
            <a:ext cx="1639747" cy="848503"/>
            <a:chOff x="8236005" y="2505340"/>
            <a:chExt cx="1639747" cy="848503"/>
          </a:xfrm>
        </p:grpSpPr>
        <p:sp>
          <p:nvSpPr>
            <p:cNvPr id="14" name="Multiply 13"/>
            <p:cNvSpPr/>
            <p:nvPr/>
          </p:nvSpPr>
          <p:spPr>
            <a:xfrm>
              <a:off x="9729216" y="2505340"/>
              <a:ext cx="146536" cy="1465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y 14"/>
            <p:cNvSpPr/>
            <p:nvPr/>
          </p:nvSpPr>
          <p:spPr>
            <a:xfrm>
              <a:off x="9156192" y="2793902"/>
              <a:ext cx="146536" cy="1465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Multiply 15"/>
            <p:cNvSpPr/>
            <p:nvPr/>
          </p:nvSpPr>
          <p:spPr>
            <a:xfrm>
              <a:off x="9417620" y="2969275"/>
              <a:ext cx="146536" cy="146536"/>
            </a:xfrm>
            <a:prstGeom prst="mathMultiply">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0" idx="6"/>
              <a:endCxn id="14" idx="3"/>
            </p:cNvCxnSpPr>
            <p:nvPr/>
          </p:nvCxnSpPr>
          <p:spPr>
            <a:xfrm flipV="1">
              <a:off x="8236005" y="2616682"/>
              <a:ext cx="1528405" cy="32375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15" idx="3"/>
            </p:cNvCxnSpPr>
            <p:nvPr/>
          </p:nvCxnSpPr>
          <p:spPr>
            <a:xfrm flipV="1">
              <a:off x="8247928" y="2905244"/>
              <a:ext cx="943458" cy="2496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6" idx="3"/>
            </p:cNvCxnSpPr>
            <p:nvPr/>
          </p:nvCxnSpPr>
          <p:spPr>
            <a:xfrm flipV="1">
              <a:off x="8290580" y="3080617"/>
              <a:ext cx="1162234" cy="27322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5941040" y="3035808"/>
            <a:ext cx="4909088" cy="3352772"/>
            <a:chOff x="5941040" y="3035808"/>
            <a:chExt cx="4909088" cy="3352772"/>
          </a:xfrm>
        </p:grpSpPr>
        <p:graphicFrame>
          <p:nvGraphicFramePr>
            <p:cNvPr id="23" name="Object 22"/>
            <p:cNvGraphicFramePr>
              <a:graphicFrameLocks noChangeAspect="1"/>
            </p:cNvGraphicFramePr>
            <p:nvPr>
              <p:extLst/>
            </p:nvPr>
          </p:nvGraphicFramePr>
          <p:xfrm>
            <a:off x="9347200" y="4882868"/>
            <a:ext cx="1502928" cy="1505711"/>
          </p:xfrm>
          <a:graphic>
            <a:graphicData uri="http://schemas.openxmlformats.org/presentationml/2006/ole">
              <mc:AlternateContent xmlns:mc="http://schemas.openxmlformats.org/markup-compatibility/2006">
                <mc:Choice xmlns:v="urn:schemas-microsoft-com:vml" Requires="v">
                  <p:oleObj spid="_x0000_s53419" name="Image" r:id="rId7" imgW="6856920" imgH="6869520" progId="Photoshop.Image.8">
                    <p:embed/>
                  </p:oleObj>
                </mc:Choice>
                <mc:Fallback>
                  <p:oleObj name="Image" r:id="rId7" imgW="6856920" imgH="6869520" progId="Photoshop.Image.8">
                    <p:embed/>
                    <p:pic>
                      <p:nvPicPr>
                        <p:cNvPr id="0" name=""/>
                        <p:cNvPicPr/>
                        <p:nvPr/>
                      </p:nvPicPr>
                      <p:blipFill>
                        <a:blip r:embed="rId8"/>
                        <a:stretch>
                          <a:fillRect/>
                        </a:stretch>
                      </p:blipFill>
                      <p:spPr>
                        <a:xfrm>
                          <a:off x="9347200" y="4882868"/>
                          <a:ext cx="1502928" cy="1505711"/>
                        </a:xfrm>
                        <a:prstGeom prst="rect">
                          <a:avLst/>
                        </a:prstGeom>
                      </p:spPr>
                    </p:pic>
                  </p:oleObj>
                </mc:Fallback>
              </mc:AlternateContent>
            </a:graphicData>
          </a:graphic>
        </p:graphicFrame>
        <p:graphicFrame>
          <p:nvGraphicFramePr>
            <p:cNvPr id="24" name="Object 23"/>
            <p:cNvGraphicFramePr>
              <a:graphicFrameLocks noChangeAspect="1"/>
            </p:cNvGraphicFramePr>
            <p:nvPr>
              <p:extLst/>
            </p:nvPr>
          </p:nvGraphicFramePr>
          <p:xfrm>
            <a:off x="7653264" y="4882869"/>
            <a:ext cx="1502928" cy="1505711"/>
          </p:xfrm>
          <a:graphic>
            <a:graphicData uri="http://schemas.openxmlformats.org/presentationml/2006/ole">
              <mc:AlternateContent xmlns:mc="http://schemas.openxmlformats.org/markup-compatibility/2006">
                <mc:Choice xmlns:v="urn:schemas-microsoft-com:vml" Requires="v">
                  <p:oleObj spid="_x0000_s53420" name="Image" r:id="rId9" imgW="6856920" imgH="6869520" progId="Photoshop.Image.8">
                    <p:embed/>
                  </p:oleObj>
                </mc:Choice>
                <mc:Fallback>
                  <p:oleObj name="Image" r:id="rId9" imgW="6856920" imgH="6869520" progId="Photoshop.Image.8">
                    <p:embed/>
                    <p:pic>
                      <p:nvPicPr>
                        <p:cNvPr id="0" name=""/>
                        <p:cNvPicPr/>
                        <p:nvPr/>
                      </p:nvPicPr>
                      <p:blipFill>
                        <a:blip r:embed="rId10"/>
                        <a:stretch>
                          <a:fillRect/>
                        </a:stretch>
                      </p:blipFill>
                      <p:spPr>
                        <a:xfrm>
                          <a:off x="7653264" y="4882869"/>
                          <a:ext cx="1502928" cy="1505711"/>
                        </a:xfrm>
                        <a:prstGeom prst="rect">
                          <a:avLst/>
                        </a:prstGeom>
                      </p:spPr>
                    </p:pic>
                  </p:oleObj>
                </mc:Fallback>
              </mc:AlternateContent>
            </a:graphicData>
          </a:graphic>
        </p:graphicFrame>
        <p:graphicFrame>
          <p:nvGraphicFramePr>
            <p:cNvPr id="25" name="Object 24"/>
            <p:cNvGraphicFramePr>
              <a:graphicFrameLocks noChangeAspect="1"/>
            </p:cNvGraphicFramePr>
            <p:nvPr>
              <p:extLst/>
            </p:nvPr>
          </p:nvGraphicFramePr>
          <p:xfrm>
            <a:off x="5941040" y="4882869"/>
            <a:ext cx="1502928" cy="1505711"/>
          </p:xfrm>
          <a:graphic>
            <a:graphicData uri="http://schemas.openxmlformats.org/presentationml/2006/ole">
              <mc:AlternateContent xmlns:mc="http://schemas.openxmlformats.org/markup-compatibility/2006">
                <mc:Choice xmlns:v="urn:schemas-microsoft-com:vml" Requires="v">
                  <p:oleObj spid="_x0000_s53421" name="Image" r:id="rId11" imgW="6856920" imgH="6869520" progId="Photoshop.Image.8">
                    <p:embed/>
                  </p:oleObj>
                </mc:Choice>
                <mc:Fallback>
                  <p:oleObj name="Image" r:id="rId11" imgW="6856920" imgH="6869520" progId="Photoshop.Image.8">
                    <p:embed/>
                    <p:pic>
                      <p:nvPicPr>
                        <p:cNvPr id="0" name=""/>
                        <p:cNvPicPr/>
                        <p:nvPr/>
                      </p:nvPicPr>
                      <p:blipFill>
                        <a:blip r:embed="rId12"/>
                        <a:stretch>
                          <a:fillRect/>
                        </a:stretch>
                      </p:blipFill>
                      <p:spPr>
                        <a:xfrm>
                          <a:off x="5941040" y="4882869"/>
                          <a:ext cx="1502928" cy="1505711"/>
                        </a:xfrm>
                        <a:prstGeom prst="rect">
                          <a:avLst/>
                        </a:prstGeom>
                      </p:spPr>
                    </p:pic>
                  </p:oleObj>
                </mc:Fallback>
              </mc:AlternateContent>
            </a:graphicData>
          </a:graphic>
        </p:graphicFrame>
        <p:sp>
          <p:nvSpPr>
            <p:cNvPr id="26" name="Freeform 25"/>
            <p:cNvSpPr/>
            <p:nvPr/>
          </p:nvSpPr>
          <p:spPr>
            <a:xfrm>
              <a:off x="8196323" y="3602736"/>
              <a:ext cx="1889510" cy="1271016"/>
            </a:xfrm>
            <a:custGeom>
              <a:avLst/>
              <a:gdLst>
                <a:gd name="connsiteX0" fmla="*/ 231197 w 2032565"/>
                <a:gd name="connsiteY0" fmla="*/ 0 h 1271016"/>
                <a:gd name="connsiteX1" fmla="*/ 158045 w 2032565"/>
                <a:gd name="connsiteY1" fmla="*/ 640080 h 1271016"/>
                <a:gd name="connsiteX2" fmla="*/ 2032565 w 2032565"/>
                <a:gd name="connsiteY2" fmla="*/ 1271016 h 1271016"/>
                <a:gd name="connsiteX0" fmla="*/ 133794 w 1935162"/>
                <a:gd name="connsiteY0" fmla="*/ 0 h 1271016"/>
                <a:gd name="connsiteX1" fmla="*/ 234378 w 1935162"/>
                <a:gd name="connsiteY1" fmla="*/ 777240 h 1271016"/>
                <a:gd name="connsiteX2" fmla="*/ 1935162 w 1935162"/>
                <a:gd name="connsiteY2" fmla="*/ 1271016 h 1271016"/>
                <a:gd name="connsiteX0" fmla="*/ 88142 w 1889510"/>
                <a:gd name="connsiteY0" fmla="*/ 0 h 1271016"/>
                <a:gd name="connsiteX1" fmla="*/ 325886 w 1889510"/>
                <a:gd name="connsiteY1" fmla="*/ 740664 h 1271016"/>
                <a:gd name="connsiteX2" fmla="*/ 1889510 w 1889510"/>
                <a:gd name="connsiteY2" fmla="*/ 1271016 h 1271016"/>
              </a:gdLst>
              <a:ahLst/>
              <a:cxnLst>
                <a:cxn ang="0">
                  <a:pos x="connsiteX0" y="connsiteY0"/>
                </a:cxn>
                <a:cxn ang="0">
                  <a:pos x="connsiteX1" y="connsiteY1"/>
                </a:cxn>
                <a:cxn ang="0">
                  <a:pos x="connsiteX2" y="connsiteY2"/>
                </a:cxn>
              </a:cxnLst>
              <a:rect l="l" t="t" r="r" b="b"/>
              <a:pathLst>
                <a:path w="1889510" h="1271016">
                  <a:moveTo>
                    <a:pt x="88142" y="0"/>
                  </a:moveTo>
                  <a:cubicBezTo>
                    <a:pt x="-98548" y="214122"/>
                    <a:pt x="25658" y="528828"/>
                    <a:pt x="325886" y="740664"/>
                  </a:cubicBezTo>
                  <a:cubicBezTo>
                    <a:pt x="626114" y="952500"/>
                    <a:pt x="1102364" y="1061466"/>
                    <a:pt x="1889510" y="1271016"/>
                  </a:cubicBezTo>
                </a:path>
              </a:pathLst>
            </a:custGeom>
            <a:noFill/>
            <a:ln w="63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7771602" y="3255264"/>
              <a:ext cx="558581" cy="1636776"/>
            </a:xfrm>
            <a:custGeom>
              <a:avLst/>
              <a:gdLst>
                <a:gd name="connsiteX0" fmla="*/ 230143 w 330727"/>
                <a:gd name="connsiteY0" fmla="*/ 0 h 1636776"/>
                <a:gd name="connsiteX1" fmla="*/ 1543 w 330727"/>
                <a:gd name="connsiteY1" fmla="*/ 740664 h 1636776"/>
                <a:gd name="connsiteX2" fmla="*/ 330727 w 330727"/>
                <a:gd name="connsiteY2" fmla="*/ 1636776 h 1636776"/>
                <a:gd name="connsiteX0" fmla="*/ 384773 w 485357"/>
                <a:gd name="connsiteY0" fmla="*/ 0 h 1636776"/>
                <a:gd name="connsiteX1" fmla="*/ 725 w 485357"/>
                <a:gd name="connsiteY1" fmla="*/ 704088 h 1636776"/>
                <a:gd name="connsiteX2" fmla="*/ 485357 w 485357"/>
                <a:gd name="connsiteY2" fmla="*/ 1636776 h 1636776"/>
                <a:gd name="connsiteX0" fmla="*/ 385144 w 485728"/>
                <a:gd name="connsiteY0" fmla="*/ 0 h 1636776"/>
                <a:gd name="connsiteX1" fmla="*/ 1096 w 485728"/>
                <a:gd name="connsiteY1" fmla="*/ 704088 h 1636776"/>
                <a:gd name="connsiteX2" fmla="*/ 485728 w 485728"/>
                <a:gd name="connsiteY2" fmla="*/ 1636776 h 1636776"/>
                <a:gd name="connsiteX0" fmla="*/ 385144 w 485728"/>
                <a:gd name="connsiteY0" fmla="*/ 0 h 1636776"/>
                <a:gd name="connsiteX1" fmla="*/ 1096 w 485728"/>
                <a:gd name="connsiteY1" fmla="*/ 704088 h 1636776"/>
                <a:gd name="connsiteX2" fmla="*/ 485728 w 485728"/>
                <a:gd name="connsiteY2" fmla="*/ 1636776 h 1636776"/>
                <a:gd name="connsiteX0" fmla="*/ 457997 w 558581"/>
                <a:gd name="connsiteY0" fmla="*/ 0 h 1636776"/>
                <a:gd name="connsiteX1" fmla="*/ 797 w 558581"/>
                <a:gd name="connsiteY1" fmla="*/ 731520 h 1636776"/>
                <a:gd name="connsiteX2" fmla="*/ 558581 w 558581"/>
                <a:gd name="connsiteY2" fmla="*/ 1636776 h 1636776"/>
              </a:gdLst>
              <a:ahLst/>
              <a:cxnLst>
                <a:cxn ang="0">
                  <a:pos x="connsiteX0" y="connsiteY0"/>
                </a:cxn>
                <a:cxn ang="0">
                  <a:pos x="connsiteX1" y="connsiteY1"/>
                </a:cxn>
                <a:cxn ang="0">
                  <a:pos x="connsiteX2" y="connsiteY2"/>
                </a:cxn>
              </a:cxnLst>
              <a:rect l="l" t="t" r="r" b="b"/>
              <a:pathLst>
                <a:path w="558581" h="1636776">
                  <a:moveTo>
                    <a:pt x="457997" y="0"/>
                  </a:moveTo>
                  <a:cubicBezTo>
                    <a:pt x="234731" y="215646"/>
                    <a:pt x="-15967" y="458724"/>
                    <a:pt x="797" y="731520"/>
                  </a:cubicBezTo>
                  <a:cubicBezTo>
                    <a:pt x="17561" y="1004316"/>
                    <a:pt x="237779" y="1343406"/>
                    <a:pt x="558581" y="1636776"/>
                  </a:cubicBezTo>
                </a:path>
              </a:pathLst>
            </a:custGeom>
            <a:noFill/>
            <a:ln w="63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6757416" y="3035808"/>
              <a:ext cx="1444752" cy="1847088"/>
            </a:xfrm>
            <a:custGeom>
              <a:avLst/>
              <a:gdLst>
                <a:gd name="connsiteX0" fmla="*/ 1444752 w 1444752"/>
                <a:gd name="connsiteY0" fmla="*/ 0 h 1847088"/>
                <a:gd name="connsiteX1" fmla="*/ 384048 w 1444752"/>
                <a:gd name="connsiteY1" fmla="*/ 685800 h 1847088"/>
                <a:gd name="connsiteX2" fmla="*/ 0 w 1444752"/>
                <a:gd name="connsiteY2" fmla="*/ 1847088 h 1847088"/>
                <a:gd name="connsiteX0" fmla="*/ 1444752 w 1444752"/>
                <a:gd name="connsiteY0" fmla="*/ 0 h 1847088"/>
                <a:gd name="connsiteX1" fmla="*/ 429768 w 1444752"/>
                <a:gd name="connsiteY1" fmla="*/ 786384 h 1847088"/>
                <a:gd name="connsiteX2" fmla="*/ 0 w 1444752"/>
                <a:gd name="connsiteY2" fmla="*/ 1847088 h 1847088"/>
              </a:gdLst>
              <a:ahLst/>
              <a:cxnLst>
                <a:cxn ang="0">
                  <a:pos x="connsiteX0" y="connsiteY0"/>
                </a:cxn>
                <a:cxn ang="0">
                  <a:pos x="connsiteX1" y="connsiteY1"/>
                </a:cxn>
                <a:cxn ang="0">
                  <a:pos x="connsiteX2" y="connsiteY2"/>
                </a:cxn>
              </a:cxnLst>
              <a:rect l="l" t="t" r="r" b="b"/>
              <a:pathLst>
                <a:path w="1444752" h="1847088">
                  <a:moveTo>
                    <a:pt x="1444752" y="0"/>
                  </a:moveTo>
                  <a:cubicBezTo>
                    <a:pt x="1034796" y="188976"/>
                    <a:pt x="670560" y="478536"/>
                    <a:pt x="429768" y="786384"/>
                  </a:cubicBezTo>
                  <a:cubicBezTo>
                    <a:pt x="188976" y="1094232"/>
                    <a:pt x="71628" y="1420368"/>
                    <a:pt x="0" y="1847088"/>
                  </a:cubicBezTo>
                </a:path>
              </a:pathLst>
            </a:custGeom>
            <a:noFill/>
            <a:ln w="63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2626430"/>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Effect transition="in" filter="wipe(up)">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-labels: Interface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solidFill>
                      <a:srgbClr val="0000FF"/>
                    </a:solidFill>
                  </a:rPr>
                  <a:t>Vector function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b="0" i="1" smtClean="0">
                            <a:latin typeface="Cambria Math" panose="02040503050406030204" pitchFamily="18" charset="0"/>
                          </a:rPr>
                          <m:t>𝑛</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b="0" i="1" smtClean="0">
                        <a:latin typeface="Cambria Math" panose="02040503050406030204" pitchFamily="18" charset="0"/>
                      </a:rPr>
                      <m:t>}</m:t>
                    </m:r>
                  </m:oMath>
                </a14:m>
                <a:endParaRPr lang="en-US" dirty="0" smtClean="0"/>
              </a:p>
              <a:p>
                <a:r>
                  <a:rPr lang="en-US" dirty="0">
                    <a:solidFill>
                      <a:srgbClr val="0000FF"/>
                    </a:solidFill>
                  </a:rPr>
                  <a:t>Vector “offset”</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𝑐</m:t>
                        </m:r>
                      </m:e>
                    </m:ac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smtClean="0"/>
              </a:p>
              <a:p>
                <a:r>
                  <a:rPr lang="en-US" dirty="0" smtClean="0">
                    <a:solidFill>
                      <a:srgbClr val="0000FF"/>
                    </a:solidFill>
                  </a:rPr>
                  <a:t>Interface set</a:t>
                </a:r>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32" t="-656"/>
                </a:stretch>
              </a:blipFill>
            </p:spPr>
            <p:txBody>
              <a:bodyPr/>
              <a:lstStyle/>
              <a:p>
                <a:r>
                  <a:rPr lang="en-US">
                    <a:noFill/>
                  </a:rPr>
                  <a:t> </a:t>
                </a:r>
              </a:p>
            </p:txBody>
          </p:sp>
        </mc:Fallback>
      </mc:AlternateContent>
      <p:pic>
        <p:nvPicPr>
          <p:cNvPr id="10" name="Picture 9"/>
          <p:cNvPicPr>
            <a:picLocks noChangeAspect="1"/>
          </p:cNvPicPr>
          <p:nvPr/>
        </p:nvPicPr>
        <p:blipFill>
          <a:blip r:embed="rId4"/>
          <a:stretch>
            <a:fillRect/>
          </a:stretch>
        </p:blipFill>
        <p:spPr>
          <a:xfrm>
            <a:off x="6207596" y="3631572"/>
            <a:ext cx="1672599" cy="1672599"/>
          </a:xfrm>
          <a:prstGeom prst="rect">
            <a:avLst/>
          </a:prstGeom>
        </p:spPr>
      </p:pic>
      <p:pic>
        <p:nvPicPr>
          <p:cNvPr id="11" name="Picture 10"/>
          <p:cNvPicPr>
            <a:picLocks noChangeAspect="1"/>
          </p:cNvPicPr>
          <p:nvPr/>
        </p:nvPicPr>
        <p:blipFill>
          <a:blip r:embed="rId5"/>
          <a:stretch>
            <a:fillRect/>
          </a:stretch>
        </p:blipFill>
        <p:spPr>
          <a:xfrm>
            <a:off x="8109499" y="3631572"/>
            <a:ext cx="1672599" cy="1672599"/>
          </a:xfrm>
          <a:prstGeom prst="rect">
            <a:avLst/>
          </a:prstGeom>
        </p:spPr>
      </p:pic>
      <p:pic>
        <p:nvPicPr>
          <p:cNvPr id="12" name="Picture 11"/>
          <p:cNvPicPr>
            <a:picLocks noChangeAspect="1"/>
          </p:cNvPicPr>
          <p:nvPr/>
        </p:nvPicPr>
        <p:blipFill>
          <a:blip r:embed="rId6"/>
          <a:stretch>
            <a:fillRect/>
          </a:stretch>
        </p:blipFill>
        <p:spPr>
          <a:xfrm>
            <a:off x="10011402" y="3631572"/>
            <a:ext cx="1672599" cy="1672599"/>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5830794" y="3262240"/>
                <a:ext cx="753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830794" y="3262240"/>
                <a:ext cx="753604" cy="369332"/>
              </a:xfrm>
              <a:prstGeom prst="rect">
                <a:avLst/>
              </a:prstGeom>
              <a:blipFill rotWithShape="0">
                <a:blip r:embed="rId7"/>
                <a:stretch>
                  <a:fillRect b="-13115"/>
                </a:stretch>
              </a:blipFill>
            </p:spPr>
            <p:txBody>
              <a:bodyPr/>
              <a:lstStyle/>
              <a:p>
                <a:r>
                  <a:rPr lang="en-US">
                    <a:noFill/>
                  </a:rPr>
                  <a:t> </a:t>
                </a:r>
              </a:p>
            </p:txBody>
          </p:sp>
        </mc:Fallback>
      </mc:AlternateContent>
      <p:cxnSp>
        <p:nvCxnSpPr>
          <p:cNvPr id="16" name="Straight Arrow Connector 15"/>
          <p:cNvCxnSpPr/>
          <p:nvPr/>
        </p:nvCxnSpPr>
        <p:spPr>
          <a:xfrm flipH="1" flipV="1">
            <a:off x="6133471" y="3688080"/>
            <a:ext cx="190965" cy="11912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7742566" y="3262240"/>
                <a:ext cx="753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7742566" y="3262240"/>
                <a:ext cx="753604" cy="369332"/>
              </a:xfrm>
              <a:prstGeom prst="rect">
                <a:avLst/>
              </a:prstGeom>
              <a:blipFill rotWithShape="0">
                <a:blip r:embed="rId8"/>
                <a:stretch>
                  <a:fillRect b="-13115"/>
                </a:stretch>
              </a:blipFill>
            </p:spPr>
            <p:txBody>
              <a:bodyPr/>
              <a:lstStyle/>
              <a:p>
                <a:r>
                  <a:rPr lang="en-US">
                    <a:noFill/>
                  </a:rPr>
                  <a:t> </a:t>
                </a:r>
              </a:p>
            </p:txBody>
          </p:sp>
        </mc:Fallback>
      </mc:AlternateContent>
      <p:cxnSp>
        <p:nvCxnSpPr>
          <p:cNvPr id="19" name="Straight Arrow Connector 18"/>
          <p:cNvCxnSpPr/>
          <p:nvPr/>
        </p:nvCxnSpPr>
        <p:spPr>
          <a:xfrm flipH="1" flipV="1">
            <a:off x="8045243" y="3688080"/>
            <a:ext cx="190965" cy="11912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9636242" y="3262240"/>
                <a:ext cx="7536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3</m:t>
                          </m:r>
                        </m:sub>
                      </m:sSub>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9636242" y="3262240"/>
                <a:ext cx="753604" cy="369332"/>
              </a:xfrm>
              <a:prstGeom prst="rect">
                <a:avLst/>
              </a:prstGeom>
              <a:blipFill rotWithShape="0">
                <a:blip r:embed="rId9"/>
                <a:stretch>
                  <a:fillRect b="-13115"/>
                </a:stretch>
              </a:blipFill>
            </p:spPr>
            <p:txBody>
              <a:bodyPr/>
              <a:lstStyle/>
              <a:p>
                <a:r>
                  <a:rPr lang="en-US">
                    <a:noFill/>
                  </a:rPr>
                  <a:t> </a:t>
                </a:r>
              </a:p>
            </p:txBody>
          </p:sp>
        </mc:Fallback>
      </mc:AlternateContent>
      <p:cxnSp>
        <p:nvCxnSpPr>
          <p:cNvPr id="21" name="Straight Arrow Connector 20"/>
          <p:cNvCxnSpPr/>
          <p:nvPr/>
        </p:nvCxnSpPr>
        <p:spPr>
          <a:xfrm flipH="1" flipV="1">
            <a:off x="9938919" y="3688080"/>
            <a:ext cx="190965" cy="11912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701277" y="3912010"/>
                <a:ext cx="4746556" cy="4631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r>
                            <a:rPr lang="en-US" sz="2400" b="0" i="1" smtClean="0">
                              <a:latin typeface="Cambria Math" panose="02040503050406030204" pitchFamily="18" charset="0"/>
                            </a:rPr>
                            <m:t> </m:t>
                          </m:r>
                        </m:e>
                      </m:d>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800" kern="0">
                                      <a:solidFill>
                                        <a:srgbClr val="000000"/>
                                      </a:solidFill>
                                      <a:latin typeface="Cambria Math" panose="02040503050406030204" pitchFamily="18" charset="0"/>
                                    </a:rPr>
                                    <m:t>argmax</m:t>
                                  </m:r>
                                  <m:r>
                                    <a:rPr lang="en-US" sz="2800" b="0" i="1" kern="0" smtClean="0">
                                      <a:solidFill>
                                        <a:srgbClr val="000000"/>
                                      </a:solidFill>
                                      <a:latin typeface="Cambria Math" panose="02040503050406030204" pitchFamily="18" charset="0"/>
                                    </a:rPr>
                                    <m:t> </m:t>
                                  </m:r>
                                </m:e>
                                <m:sub>
                                  <m:r>
                                    <a:rPr lang="en-US" sz="2400" b="0" i="1" smtClean="0">
                                      <a:latin typeface="Cambria Math" panose="02040503050406030204" pitchFamily="18" charset="0"/>
                                    </a:rPr>
                                    <m:t>𝑖</m:t>
                                  </m:r>
                                </m:sub>
                              </m:sSub>
                            </m:fName>
                            <m:e>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e>
                          </m:func>
                        </m:e>
                      </m:d>
                      <m:r>
                        <a:rPr lang="en-US" sz="2400" b="0" i="1" smtClean="0">
                          <a:latin typeface="Cambria Math" panose="02040503050406030204" pitchFamily="18" charset="0"/>
                        </a:rPr>
                        <m:t>&gt;1}</m:t>
                      </m:r>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701277" y="3912010"/>
                <a:ext cx="4746556" cy="463140"/>
              </a:xfrm>
              <a:prstGeom prst="rect">
                <a:avLst/>
              </a:prstGeom>
              <a:blipFill rotWithShape="0">
                <a:blip r:embed="rId10"/>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2686006597"/>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0"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-labels: Interface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rgbClr val="0000FF"/>
                    </a:solidFill>
                  </a:rPr>
                  <a:t>Vector function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𝑓</m:t>
                        </m:r>
                      </m:e>
                    </m:acc>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oMath>
                </a14:m>
                <a:endParaRPr lang="en-US" dirty="0"/>
              </a:p>
              <a:p>
                <a:r>
                  <a:rPr lang="en-US" dirty="0">
                    <a:solidFill>
                      <a:srgbClr val="0000FF"/>
                    </a:solidFill>
                  </a:rPr>
                  <a:t>Vector “offset”</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𝑐</m:t>
                        </m:r>
                      </m:e>
                    </m:ac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a:p>
              <a:p>
                <a:r>
                  <a:rPr lang="en-US" dirty="0">
                    <a:solidFill>
                      <a:srgbClr val="0000FF"/>
                    </a:solidFill>
                  </a:rPr>
                  <a:t>Interface set</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32" t="-656"/>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8220553" y="1905001"/>
            <a:ext cx="2415122" cy="2415122"/>
          </a:xfrm>
          <a:prstGeom prst="rect">
            <a:avLst/>
          </a:prstGeom>
        </p:spPr>
      </p:pic>
      <p:cxnSp>
        <p:nvCxnSpPr>
          <p:cNvPr id="22" name="Straight Arrow Connector 21"/>
          <p:cNvCxnSpPr/>
          <p:nvPr/>
        </p:nvCxnSpPr>
        <p:spPr>
          <a:xfrm flipH="1" flipV="1">
            <a:off x="8174930" y="2389533"/>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p:cNvSpPr/>
              <p:nvPr/>
            </p:nvSpPr>
            <p:spPr>
              <a:xfrm>
                <a:off x="7734647" y="1943129"/>
                <a:ext cx="749629" cy="446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𝑓</m:t>
                          </m:r>
                        </m:e>
                      </m:acc>
                      <m:d>
                        <m:dPr>
                          <m:ctrlPr>
                            <a:rPr lang="en-US" sz="2000" i="1">
                              <a:latin typeface="Cambria Math" panose="02040503050406030204" pitchFamily="18" charset="0"/>
                            </a:rPr>
                          </m:ctrlPr>
                        </m:dPr>
                        <m:e>
                          <m:r>
                            <a:rPr lang="en-US" sz="2000" i="1">
                              <a:latin typeface="Cambria Math" panose="02040503050406030204" pitchFamily="18" charset="0"/>
                            </a:rPr>
                            <m:t>𝑝</m:t>
                          </m:r>
                        </m:e>
                      </m:d>
                    </m:oMath>
                  </m:oMathPara>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7734647" y="1943129"/>
                <a:ext cx="749629" cy="446404"/>
              </a:xfrm>
              <a:prstGeom prst="rect">
                <a:avLst/>
              </a:prstGeom>
              <a:blipFill rotWithShape="0">
                <a:blip r:embed="rId5"/>
                <a:stretch>
                  <a:fillRect t="-4110" b="-136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701277" y="3912010"/>
                <a:ext cx="4746556" cy="4631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r>
                            <a:rPr lang="en-US" sz="2400" b="0" i="1" smtClean="0">
                              <a:latin typeface="Cambria Math" panose="02040503050406030204" pitchFamily="18" charset="0"/>
                            </a:rPr>
                            <m:t> </m:t>
                          </m:r>
                        </m:e>
                      </m:d>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800" kern="0">
                                      <a:solidFill>
                                        <a:srgbClr val="000000"/>
                                      </a:solidFill>
                                      <a:latin typeface="Cambria Math" panose="02040503050406030204" pitchFamily="18" charset="0"/>
                                    </a:rPr>
                                    <m:t>argmax</m:t>
                                  </m:r>
                                  <m:r>
                                    <a:rPr lang="en-US" sz="2800" b="0" i="1" kern="0" smtClean="0">
                                      <a:solidFill>
                                        <a:srgbClr val="000000"/>
                                      </a:solidFill>
                                      <a:latin typeface="Cambria Math" panose="02040503050406030204" pitchFamily="18" charset="0"/>
                                    </a:rPr>
                                    <m:t> </m:t>
                                  </m:r>
                                </m:e>
                                <m:sub>
                                  <m:r>
                                    <a:rPr lang="en-US" sz="2400" b="0" i="1" smtClean="0">
                                      <a:latin typeface="Cambria Math" panose="02040503050406030204" pitchFamily="18" charset="0"/>
                                    </a:rPr>
                                    <m:t>𝑖</m:t>
                                  </m:r>
                                </m:sub>
                              </m:sSub>
                            </m:fName>
                            <m:e>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e>
                          </m:func>
                        </m:e>
                      </m:d>
                      <m:r>
                        <a:rPr lang="en-US" sz="2400" b="0" i="1" smtClean="0">
                          <a:latin typeface="Cambria Math" panose="02040503050406030204" pitchFamily="18" charset="0"/>
                        </a:rPr>
                        <m:t>&gt;1}</m:t>
                      </m:r>
                    </m:oMath>
                  </m:oMathPara>
                </a14:m>
                <a:endParaRPr lang="en-US" sz="2800" dirty="0"/>
              </a:p>
            </p:txBody>
          </p:sp>
        </mc:Choice>
        <mc:Fallback xmlns="">
          <p:sp>
            <p:nvSpPr>
              <p:cNvPr id="8" name="TextBox 7"/>
              <p:cNvSpPr txBox="1">
                <a:spLocks noRot="1" noChangeAspect="1" noMove="1" noResize="1" noEditPoints="1" noAdjustHandles="1" noChangeArrowheads="1" noChangeShapeType="1" noTextEdit="1"/>
              </p:cNvSpPr>
              <p:nvPr/>
            </p:nvSpPr>
            <p:spPr>
              <a:xfrm>
                <a:off x="701277" y="3912010"/>
                <a:ext cx="4746556" cy="463140"/>
              </a:xfrm>
              <a:prstGeom prst="rect">
                <a:avLst/>
              </a:prstGeom>
              <a:blipFill rotWithShape="0">
                <a:blip r:embed="rId6"/>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2347868095"/>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-labels: Interface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rgbClr val="0000FF"/>
                    </a:solidFill>
                  </a:rPr>
                  <a:t>Vector function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𝑓</m:t>
                        </m:r>
                      </m:e>
                    </m:acc>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oMath>
                </a14:m>
                <a:endParaRPr lang="en-US" dirty="0"/>
              </a:p>
              <a:p>
                <a:r>
                  <a:rPr lang="en-US" dirty="0">
                    <a:solidFill>
                      <a:srgbClr val="0000FF"/>
                    </a:solidFill>
                  </a:rPr>
                  <a:t>Vector “offset”</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𝑐</m:t>
                        </m:r>
                      </m:e>
                    </m:ac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a:p>
              <a:p>
                <a:r>
                  <a:rPr lang="en-US" dirty="0">
                    <a:solidFill>
                      <a:srgbClr val="0000FF"/>
                    </a:solidFill>
                  </a:rPr>
                  <a:t>Interface set</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32" t="-656"/>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8220553" y="1905001"/>
            <a:ext cx="2415122" cy="2415122"/>
          </a:xfrm>
          <a:prstGeom prst="rect">
            <a:avLst/>
          </a:prstGeom>
        </p:spPr>
      </p:pic>
      <p:pic>
        <p:nvPicPr>
          <p:cNvPr id="19" name="Picture 18"/>
          <p:cNvPicPr>
            <a:picLocks noChangeAspect="1"/>
          </p:cNvPicPr>
          <p:nvPr/>
        </p:nvPicPr>
        <p:blipFill>
          <a:blip r:embed="rId5"/>
          <a:stretch>
            <a:fillRect/>
          </a:stretch>
        </p:blipFill>
        <p:spPr>
          <a:xfrm>
            <a:off x="8520894" y="4580472"/>
            <a:ext cx="1933872" cy="1933872"/>
          </a:xfrm>
          <a:prstGeom prst="rect">
            <a:avLst/>
          </a:prstGeom>
        </p:spPr>
      </p:pic>
      <p:pic>
        <p:nvPicPr>
          <p:cNvPr id="20" name="Picture 19"/>
          <p:cNvPicPr>
            <a:picLocks noChangeAspect="1"/>
          </p:cNvPicPr>
          <p:nvPr/>
        </p:nvPicPr>
        <p:blipFill>
          <a:blip r:embed="rId6"/>
          <a:stretch>
            <a:fillRect/>
          </a:stretch>
        </p:blipFill>
        <p:spPr>
          <a:xfrm>
            <a:off x="8520894" y="4580472"/>
            <a:ext cx="1937043" cy="1940630"/>
          </a:xfrm>
          <a:prstGeom prst="rect">
            <a:avLst/>
          </a:prstGeom>
        </p:spPr>
      </p:pic>
      <p:pic>
        <p:nvPicPr>
          <p:cNvPr id="21" name="Picture 20"/>
          <p:cNvPicPr>
            <a:picLocks noChangeAspect="1"/>
          </p:cNvPicPr>
          <p:nvPr/>
        </p:nvPicPr>
        <p:blipFill>
          <a:blip r:embed="rId7"/>
          <a:stretch>
            <a:fillRect/>
          </a:stretch>
        </p:blipFill>
        <p:spPr>
          <a:xfrm>
            <a:off x="8520894" y="4580472"/>
            <a:ext cx="1926932" cy="1930500"/>
          </a:xfrm>
          <a:prstGeom prst="rect">
            <a:avLst/>
          </a:prstGeom>
        </p:spPr>
      </p:pic>
      <p:cxnSp>
        <p:nvCxnSpPr>
          <p:cNvPr id="22" name="Straight Arrow Connector 21"/>
          <p:cNvCxnSpPr/>
          <p:nvPr/>
        </p:nvCxnSpPr>
        <p:spPr>
          <a:xfrm flipH="1" flipV="1">
            <a:off x="8174930" y="2389533"/>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p:cNvSpPr/>
              <p:nvPr/>
            </p:nvSpPr>
            <p:spPr>
              <a:xfrm>
                <a:off x="7430826" y="1905980"/>
                <a:ext cx="1204561" cy="446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i="1">
                              <a:latin typeface="Cambria Math" panose="02040503050406030204" pitchFamily="18" charset="0"/>
                            </a:rPr>
                            <m:t>𝑓</m:t>
                          </m:r>
                        </m:e>
                      </m:acc>
                      <m:d>
                        <m:dPr>
                          <m:ctrlPr>
                            <a:rPr lang="en-US" sz="2000" i="1">
                              <a:latin typeface="Cambria Math" panose="02040503050406030204" pitchFamily="18" charset="0"/>
                            </a:rPr>
                          </m:ctrlPr>
                        </m:dPr>
                        <m:e>
                          <m:r>
                            <a:rPr lang="en-US" sz="2000" i="1">
                              <a:latin typeface="Cambria Math" panose="02040503050406030204" pitchFamily="18" charset="0"/>
                            </a:rPr>
                            <m:t>𝑝</m:t>
                          </m:r>
                        </m:e>
                      </m:d>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𝑐</m:t>
                          </m:r>
                        </m:e>
                      </m:acc>
                    </m:oMath>
                  </m:oMathPara>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7430826" y="1905980"/>
                <a:ext cx="1204561" cy="446404"/>
              </a:xfrm>
              <a:prstGeom prst="rect">
                <a:avLst/>
              </a:prstGeom>
              <a:blipFill rotWithShape="0">
                <a:blip r:embed="rId8"/>
                <a:stretch>
                  <a:fillRect t="-4110" r="-19697" b="-13699"/>
                </a:stretch>
              </a:blipFill>
            </p:spPr>
            <p:txBody>
              <a:bodyPr/>
              <a:lstStyle/>
              <a:p>
                <a:r>
                  <a:rPr lang="en-US">
                    <a:noFill/>
                  </a:rPr>
                  <a:t> </a:t>
                </a:r>
              </a:p>
            </p:txBody>
          </p:sp>
        </mc:Fallback>
      </mc:AlternateContent>
      <p:cxnSp>
        <p:nvCxnSpPr>
          <p:cNvPr id="8" name="Straight Arrow Connector 7"/>
          <p:cNvCxnSpPr/>
          <p:nvPr/>
        </p:nvCxnSpPr>
        <p:spPr>
          <a:xfrm flipV="1">
            <a:off x="10944311" y="2389533"/>
            <a:ext cx="0" cy="15179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p:cNvSpPr/>
              <p:nvPr/>
            </p:nvSpPr>
            <p:spPr>
              <a:xfrm>
                <a:off x="10710112" y="1985691"/>
                <a:ext cx="46839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𝑐</m:t>
                          </m:r>
                        </m:e>
                        <m:sub>
                          <m:r>
                            <a:rPr lang="en-US" sz="2000" i="1">
                              <a:solidFill>
                                <a:srgbClr val="FF0000"/>
                              </a:solidFill>
                              <a:latin typeface="Cambria Math" panose="02040503050406030204" pitchFamily="18" charset="0"/>
                            </a:rPr>
                            <m:t>1</m:t>
                          </m:r>
                        </m:sub>
                      </m:sSub>
                    </m:oMath>
                  </m:oMathPara>
                </a14:m>
                <a:endParaRPr lang="en-US" sz="2000" dirty="0"/>
              </a:p>
            </p:txBody>
          </p:sp>
        </mc:Choice>
        <mc:Fallback xmlns="">
          <p:sp>
            <p:nvSpPr>
              <p:cNvPr id="9" name="Rectangle 8"/>
              <p:cNvSpPr>
                <a:spLocks noRot="1" noChangeAspect="1" noMove="1" noResize="1" noEditPoints="1" noAdjustHandles="1" noChangeArrowheads="1" noChangeShapeType="1" noTextEdit="1"/>
              </p:cNvSpPr>
              <p:nvPr/>
            </p:nvSpPr>
            <p:spPr>
              <a:xfrm>
                <a:off x="10710112" y="1985691"/>
                <a:ext cx="468398" cy="400110"/>
              </a:xfrm>
              <a:prstGeom prst="rect">
                <a:avLst/>
              </a:prstGeom>
              <a:blipFill rotWithShape="0">
                <a:blip r:embed="rId9"/>
                <a:stretch>
                  <a:fillRect/>
                </a:stretch>
              </a:blipFill>
            </p:spPr>
            <p:txBody>
              <a:bodyPr/>
              <a:lstStyle/>
              <a:p>
                <a:r>
                  <a:rPr lang="en-US">
                    <a:noFill/>
                  </a:rPr>
                  <a:t> </a:t>
                </a:r>
              </a:p>
            </p:txBody>
          </p:sp>
        </mc:Fallback>
      </mc:AlternateContent>
      <p:cxnSp>
        <p:nvCxnSpPr>
          <p:cNvPr id="25" name="Straight Arrow Connector 24"/>
          <p:cNvCxnSpPr/>
          <p:nvPr/>
        </p:nvCxnSpPr>
        <p:spPr>
          <a:xfrm flipV="1">
            <a:off x="11262091" y="2389533"/>
            <a:ext cx="0" cy="1517941"/>
          </a:xfrm>
          <a:prstGeom prst="straightConnector1">
            <a:avLst/>
          </a:prstGeom>
          <a:ln w="1905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1582400" y="2389533"/>
            <a:ext cx="0" cy="151794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p:cNvSpPr/>
              <p:nvPr/>
            </p:nvSpPr>
            <p:spPr>
              <a:xfrm>
                <a:off x="11032630" y="1985691"/>
                <a:ext cx="4743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𝑐</m:t>
                          </m:r>
                        </m:e>
                        <m:sub>
                          <m:r>
                            <a:rPr lang="en-US" sz="2000" i="1">
                              <a:solidFill>
                                <a:srgbClr val="66FF33"/>
                              </a:solidFill>
                              <a:latin typeface="Cambria Math" panose="02040503050406030204" pitchFamily="18" charset="0"/>
                            </a:rPr>
                            <m:t>2</m:t>
                          </m:r>
                        </m:sub>
                      </m:sSub>
                    </m:oMath>
                  </m:oMathPara>
                </a14:m>
                <a:endParaRPr lang="en-US" sz="2000" dirty="0"/>
              </a:p>
            </p:txBody>
          </p:sp>
        </mc:Choice>
        <mc:Fallback xmlns="">
          <p:sp>
            <p:nvSpPr>
              <p:cNvPr id="27" name="Rectangle 26"/>
              <p:cNvSpPr>
                <a:spLocks noRot="1" noChangeAspect="1" noMove="1" noResize="1" noEditPoints="1" noAdjustHandles="1" noChangeArrowheads="1" noChangeShapeType="1" noTextEdit="1"/>
              </p:cNvSpPr>
              <p:nvPr/>
            </p:nvSpPr>
            <p:spPr>
              <a:xfrm>
                <a:off x="11032630" y="1985691"/>
                <a:ext cx="474361" cy="400110"/>
              </a:xfrm>
              <a:prstGeom prst="rect">
                <a:avLst/>
              </a:prstGeom>
              <a:blipFill rotWithShape="0">
                <a:blip r:embed="rId10"/>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1349716" y="1985691"/>
                <a:ext cx="4743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𝑐</m:t>
                          </m:r>
                        </m:e>
                        <m:sub>
                          <m:r>
                            <a:rPr lang="en-US" sz="2000" b="0" i="1" smtClean="0">
                              <a:solidFill>
                                <a:srgbClr val="0000FF"/>
                              </a:solidFill>
                              <a:latin typeface="Cambria Math" panose="02040503050406030204" pitchFamily="18" charset="0"/>
                            </a:rPr>
                            <m:t>3</m:t>
                          </m:r>
                        </m:sub>
                      </m:sSub>
                    </m:oMath>
                  </m:oMathPara>
                </a14:m>
                <a:endParaRPr lang="en-US" sz="2000" dirty="0">
                  <a:solidFill>
                    <a:srgbClr val="0000FF"/>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11349716" y="1985691"/>
                <a:ext cx="474361" cy="400110"/>
              </a:xfrm>
              <a:prstGeom prst="rect">
                <a:avLst/>
              </a:prstGeom>
              <a:blipFill rotWithShape="0">
                <a:blip r:embed="rId11"/>
                <a:stretch>
                  <a:fillRect b="-1538"/>
                </a:stretch>
              </a:blipFill>
            </p:spPr>
            <p:txBody>
              <a:bodyPr/>
              <a:lstStyle/>
              <a:p>
                <a:r>
                  <a:rPr lang="en-US">
                    <a:noFill/>
                  </a:rPr>
                  <a:t> </a:t>
                </a:r>
              </a:p>
            </p:txBody>
          </p:sp>
        </mc:Fallback>
      </mc:AlternateContent>
      <p:grpSp>
        <p:nvGrpSpPr>
          <p:cNvPr id="7" name="Group 6"/>
          <p:cNvGrpSpPr/>
          <p:nvPr/>
        </p:nvGrpSpPr>
        <p:grpSpPr>
          <a:xfrm>
            <a:off x="10873740" y="3148503"/>
            <a:ext cx="776533" cy="45719"/>
            <a:chOff x="10873740" y="3148503"/>
            <a:chExt cx="776533" cy="45719"/>
          </a:xfrm>
        </p:grpSpPr>
        <p:sp>
          <p:nvSpPr>
            <p:cNvPr id="6" name="Rectangle 5"/>
            <p:cNvSpPr/>
            <p:nvPr/>
          </p:nvSpPr>
          <p:spPr>
            <a:xfrm>
              <a:off x="10873740" y="3148503"/>
              <a:ext cx="14365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194048" y="3148503"/>
              <a:ext cx="14365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506623" y="3148503"/>
              <a:ext cx="14365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p:cNvSpPr txBox="1"/>
          <p:nvPr/>
        </p:nvSpPr>
        <p:spPr>
          <a:xfrm>
            <a:off x="10579154" y="2986696"/>
            <a:ext cx="301686" cy="369332"/>
          </a:xfrm>
          <a:prstGeom prst="rect">
            <a:avLst/>
          </a:prstGeom>
          <a:noFill/>
        </p:spPr>
        <p:txBody>
          <a:bodyPr wrap="none" rtlCol="0">
            <a:spAutoFit/>
          </a:bodyPr>
          <a:lstStyle/>
          <a:p>
            <a:r>
              <a:rPr lang="en-US" dirty="0" smtClean="0"/>
              <a:t>0</a:t>
            </a:r>
            <a:endParaRPr lang="en-US" dirty="0"/>
          </a:p>
        </p:txBody>
      </p:sp>
      <mc:AlternateContent xmlns:mc="http://schemas.openxmlformats.org/markup-compatibility/2006" xmlns:a14="http://schemas.microsoft.com/office/drawing/2010/main">
        <mc:Choice Requires="a14">
          <p:sp>
            <p:nvSpPr>
              <p:cNvPr id="30" name="TextBox 29"/>
              <p:cNvSpPr txBox="1"/>
              <p:nvPr/>
            </p:nvSpPr>
            <p:spPr>
              <a:xfrm>
                <a:off x="701277" y="3912010"/>
                <a:ext cx="4746556" cy="4631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r>
                            <a:rPr lang="en-US" sz="2400" b="0" i="1" smtClean="0">
                              <a:latin typeface="Cambria Math" panose="02040503050406030204" pitchFamily="18" charset="0"/>
                            </a:rPr>
                            <m:t> </m:t>
                          </m:r>
                        </m:e>
                      </m:d>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800" kern="0">
                                      <a:solidFill>
                                        <a:srgbClr val="000000"/>
                                      </a:solidFill>
                                      <a:latin typeface="Cambria Math" panose="02040503050406030204" pitchFamily="18" charset="0"/>
                                    </a:rPr>
                                    <m:t>argmax</m:t>
                                  </m:r>
                                  <m:r>
                                    <a:rPr lang="en-US" sz="2800" b="0" i="1" kern="0" smtClean="0">
                                      <a:solidFill>
                                        <a:srgbClr val="000000"/>
                                      </a:solidFill>
                                      <a:latin typeface="Cambria Math" panose="02040503050406030204" pitchFamily="18" charset="0"/>
                                    </a:rPr>
                                    <m:t> </m:t>
                                  </m:r>
                                </m:e>
                                <m:sub>
                                  <m:r>
                                    <a:rPr lang="en-US" sz="2400" b="0" i="1" smtClean="0">
                                      <a:latin typeface="Cambria Math" panose="02040503050406030204" pitchFamily="18" charset="0"/>
                                    </a:rPr>
                                    <m:t>𝑖</m:t>
                                  </m:r>
                                </m:sub>
                              </m:sSub>
                            </m:fName>
                            <m:e>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e>
                          </m:func>
                        </m:e>
                      </m:d>
                      <m:r>
                        <a:rPr lang="en-US" sz="2400" b="0" i="1" smtClean="0">
                          <a:latin typeface="Cambria Math" panose="02040503050406030204" pitchFamily="18" charset="0"/>
                        </a:rPr>
                        <m:t>&gt;1}</m:t>
                      </m:r>
                    </m:oMath>
                  </m:oMathPara>
                </a14:m>
                <a:endParaRPr lang="en-US" sz="2800" dirty="0"/>
              </a:p>
            </p:txBody>
          </p:sp>
        </mc:Choice>
        <mc:Fallback xmlns="">
          <p:sp>
            <p:nvSpPr>
              <p:cNvPr id="30" name="TextBox 29"/>
              <p:cNvSpPr txBox="1">
                <a:spLocks noRot="1" noChangeAspect="1" noMove="1" noResize="1" noEditPoints="1" noAdjustHandles="1" noChangeArrowheads="1" noChangeShapeType="1" noTextEdit="1"/>
              </p:cNvSpPr>
              <p:nvPr/>
            </p:nvSpPr>
            <p:spPr>
              <a:xfrm>
                <a:off x="701277" y="3912010"/>
                <a:ext cx="4746556" cy="463140"/>
              </a:xfrm>
              <a:prstGeom prst="rect">
                <a:avLst/>
              </a:prstGeom>
              <a:blipFill rotWithShape="0">
                <a:blip r:embed="rId12"/>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2989677330"/>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-labels: Interface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rgbClr val="0000FF"/>
                    </a:solidFill>
                  </a:rPr>
                  <a:t>Vector function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𝑓</m:t>
                        </m:r>
                      </m:e>
                    </m:acc>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oMath>
                </a14:m>
                <a:endParaRPr lang="en-US" dirty="0"/>
              </a:p>
              <a:p>
                <a:r>
                  <a:rPr lang="en-US" dirty="0">
                    <a:solidFill>
                      <a:srgbClr val="0000FF"/>
                    </a:solidFill>
                  </a:rPr>
                  <a:t>Vector “offset”</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𝑐</m:t>
                        </m:r>
                      </m:e>
                    </m:ac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a:p>
              <a:p>
                <a:r>
                  <a:rPr lang="en-US" dirty="0">
                    <a:solidFill>
                      <a:srgbClr val="0000FF"/>
                    </a:solidFill>
                  </a:rPr>
                  <a:t>Interface set</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32" t="-656"/>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8220553" y="1905001"/>
            <a:ext cx="2415122" cy="2415122"/>
          </a:xfrm>
          <a:prstGeom prst="rect">
            <a:avLst/>
          </a:prstGeom>
        </p:spPr>
      </p:pic>
      <p:pic>
        <p:nvPicPr>
          <p:cNvPr id="17" name="Picture 16"/>
          <p:cNvPicPr>
            <a:picLocks noChangeAspect="1"/>
          </p:cNvPicPr>
          <p:nvPr/>
        </p:nvPicPr>
        <p:blipFill>
          <a:blip r:embed="rId5"/>
          <a:stretch>
            <a:fillRect/>
          </a:stretch>
        </p:blipFill>
        <p:spPr>
          <a:xfrm>
            <a:off x="8220553" y="1905001"/>
            <a:ext cx="2415122" cy="2415122"/>
          </a:xfrm>
          <a:prstGeom prst="rect">
            <a:avLst/>
          </a:prstGeom>
        </p:spPr>
      </p:pic>
      <p:pic>
        <p:nvPicPr>
          <p:cNvPr id="19" name="Picture 18"/>
          <p:cNvPicPr>
            <a:picLocks noChangeAspect="1"/>
          </p:cNvPicPr>
          <p:nvPr/>
        </p:nvPicPr>
        <p:blipFill>
          <a:blip r:embed="rId6"/>
          <a:stretch>
            <a:fillRect/>
          </a:stretch>
        </p:blipFill>
        <p:spPr>
          <a:xfrm>
            <a:off x="8520894" y="4580472"/>
            <a:ext cx="1933872" cy="1933872"/>
          </a:xfrm>
          <a:prstGeom prst="rect">
            <a:avLst/>
          </a:prstGeom>
        </p:spPr>
      </p:pic>
      <p:pic>
        <p:nvPicPr>
          <p:cNvPr id="20" name="Picture 19"/>
          <p:cNvPicPr>
            <a:picLocks noChangeAspect="1"/>
          </p:cNvPicPr>
          <p:nvPr/>
        </p:nvPicPr>
        <p:blipFill>
          <a:blip r:embed="rId7"/>
          <a:stretch>
            <a:fillRect/>
          </a:stretch>
        </p:blipFill>
        <p:spPr>
          <a:xfrm>
            <a:off x="8520894" y="4580472"/>
            <a:ext cx="1937043" cy="1940630"/>
          </a:xfrm>
          <a:prstGeom prst="rect">
            <a:avLst/>
          </a:prstGeom>
        </p:spPr>
      </p:pic>
      <p:cxnSp>
        <p:nvCxnSpPr>
          <p:cNvPr id="12" name="Straight Arrow Connector 11"/>
          <p:cNvCxnSpPr/>
          <p:nvPr/>
        </p:nvCxnSpPr>
        <p:spPr>
          <a:xfrm flipH="1" flipV="1">
            <a:off x="8174930" y="2389533"/>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7430826" y="1905980"/>
                <a:ext cx="1204561" cy="446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i="1">
                              <a:latin typeface="Cambria Math" panose="02040503050406030204" pitchFamily="18" charset="0"/>
                            </a:rPr>
                            <m:t>𝑓</m:t>
                          </m:r>
                        </m:e>
                      </m:acc>
                      <m:d>
                        <m:dPr>
                          <m:ctrlPr>
                            <a:rPr lang="en-US" sz="2000" i="1">
                              <a:latin typeface="Cambria Math" panose="02040503050406030204" pitchFamily="18" charset="0"/>
                            </a:rPr>
                          </m:ctrlPr>
                        </m:dPr>
                        <m:e>
                          <m:r>
                            <a:rPr lang="en-US" sz="2000" i="1">
                              <a:latin typeface="Cambria Math" panose="02040503050406030204" pitchFamily="18" charset="0"/>
                            </a:rPr>
                            <m:t>𝑝</m:t>
                          </m:r>
                        </m:e>
                      </m:d>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𝑐</m:t>
                          </m:r>
                        </m:e>
                      </m:acc>
                    </m:oMath>
                  </m:oMathPara>
                </a14:m>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7430826" y="1905980"/>
                <a:ext cx="1204561" cy="446404"/>
              </a:xfrm>
              <a:prstGeom prst="rect">
                <a:avLst/>
              </a:prstGeom>
              <a:blipFill rotWithShape="0">
                <a:blip r:embed="rId8"/>
                <a:stretch>
                  <a:fillRect t="-4110" r="-19697" b="-13699"/>
                </a:stretch>
              </a:blipFill>
            </p:spPr>
            <p:txBody>
              <a:bodyPr/>
              <a:lstStyle/>
              <a:p>
                <a:r>
                  <a:rPr lang="en-US">
                    <a:noFill/>
                  </a:rPr>
                  <a:t> </a:t>
                </a:r>
              </a:p>
            </p:txBody>
          </p:sp>
        </mc:Fallback>
      </mc:AlternateContent>
      <p:cxnSp>
        <p:nvCxnSpPr>
          <p:cNvPr id="14" name="Straight Arrow Connector 13"/>
          <p:cNvCxnSpPr/>
          <p:nvPr/>
        </p:nvCxnSpPr>
        <p:spPr>
          <a:xfrm flipV="1">
            <a:off x="10944311" y="2389533"/>
            <a:ext cx="0" cy="15179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p:cNvSpPr/>
              <p:nvPr/>
            </p:nvSpPr>
            <p:spPr>
              <a:xfrm>
                <a:off x="10710112" y="1985691"/>
                <a:ext cx="46839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𝑐</m:t>
                          </m:r>
                        </m:e>
                        <m:sub>
                          <m:r>
                            <a:rPr lang="en-US" sz="2000" i="1">
                              <a:solidFill>
                                <a:srgbClr val="FF0000"/>
                              </a:solidFill>
                              <a:latin typeface="Cambria Math" panose="02040503050406030204" pitchFamily="18" charset="0"/>
                            </a:rPr>
                            <m:t>1</m:t>
                          </m:r>
                        </m:sub>
                      </m:sSub>
                    </m:oMath>
                  </m:oMathPara>
                </a14:m>
                <a:endParaRPr lang="en-US" sz="2000" dirty="0"/>
              </a:p>
            </p:txBody>
          </p:sp>
        </mc:Choice>
        <mc:Fallback xmlns="">
          <p:sp>
            <p:nvSpPr>
              <p:cNvPr id="15" name="Rectangle 14"/>
              <p:cNvSpPr>
                <a:spLocks noRot="1" noChangeAspect="1" noMove="1" noResize="1" noEditPoints="1" noAdjustHandles="1" noChangeArrowheads="1" noChangeShapeType="1" noTextEdit="1"/>
              </p:cNvSpPr>
              <p:nvPr/>
            </p:nvSpPr>
            <p:spPr>
              <a:xfrm>
                <a:off x="10710112" y="1985691"/>
                <a:ext cx="468398" cy="400110"/>
              </a:xfrm>
              <a:prstGeom prst="rect">
                <a:avLst/>
              </a:prstGeom>
              <a:blipFill rotWithShape="0">
                <a:blip r:embed="rId9"/>
                <a:stretch>
                  <a:fillRect/>
                </a:stretch>
              </a:blipFill>
            </p:spPr>
            <p:txBody>
              <a:bodyPr/>
              <a:lstStyle/>
              <a:p>
                <a:r>
                  <a:rPr lang="en-US">
                    <a:noFill/>
                  </a:rPr>
                  <a:t> </a:t>
                </a:r>
              </a:p>
            </p:txBody>
          </p:sp>
        </mc:Fallback>
      </mc:AlternateContent>
      <p:cxnSp>
        <p:nvCxnSpPr>
          <p:cNvPr id="23" name="Straight Arrow Connector 22"/>
          <p:cNvCxnSpPr/>
          <p:nvPr/>
        </p:nvCxnSpPr>
        <p:spPr>
          <a:xfrm flipV="1">
            <a:off x="11262091" y="2389533"/>
            <a:ext cx="0" cy="1517941"/>
          </a:xfrm>
          <a:prstGeom prst="straightConnector1">
            <a:avLst/>
          </a:prstGeom>
          <a:ln w="1905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1582400" y="2389533"/>
            <a:ext cx="0" cy="151794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11032630" y="1985691"/>
                <a:ext cx="4743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𝑐</m:t>
                          </m:r>
                        </m:e>
                        <m:sub>
                          <m:r>
                            <a:rPr lang="en-US" sz="2000" i="1">
                              <a:solidFill>
                                <a:srgbClr val="66FF33"/>
                              </a:solidFill>
                              <a:latin typeface="Cambria Math" panose="02040503050406030204" pitchFamily="18" charset="0"/>
                            </a:rPr>
                            <m:t>2</m:t>
                          </m:r>
                        </m:sub>
                      </m:sSub>
                    </m:oMath>
                  </m:oMathPara>
                </a14:m>
                <a:endParaRPr lang="en-US" sz="2000" dirty="0"/>
              </a:p>
            </p:txBody>
          </p:sp>
        </mc:Choice>
        <mc:Fallback xmlns="">
          <p:sp>
            <p:nvSpPr>
              <p:cNvPr id="25" name="Rectangle 24"/>
              <p:cNvSpPr>
                <a:spLocks noRot="1" noChangeAspect="1" noMove="1" noResize="1" noEditPoints="1" noAdjustHandles="1" noChangeArrowheads="1" noChangeShapeType="1" noTextEdit="1"/>
              </p:cNvSpPr>
              <p:nvPr/>
            </p:nvSpPr>
            <p:spPr>
              <a:xfrm>
                <a:off x="11032630" y="1985691"/>
                <a:ext cx="474361" cy="400110"/>
              </a:xfrm>
              <a:prstGeom prst="rect">
                <a:avLst/>
              </a:prstGeom>
              <a:blipFill rotWithShape="0">
                <a:blip r:embed="rId10"/>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349716" y="1985691"/>
                <a:ext cx="4743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𝑐</m:t>
                          </m:r>
                        </m:e>
                        <m:sub>
                          <m:r>
                            <a:rPr lang="en-US" sz="2000" b="0" i="1" smtClean="0">
                              <a:solidFill>
                                <a:srgbClr val="0000FF"/>
                              </a:solidFill>
                              <a:latin typeface="Cambria Math" panose="02040503050406030204" pitchFamily="18" charset="0"/>
                            </a:rPr>
                            <m:t>3</m:t>
                          </m:r>
                        </m:sub>
                      </m:sSub>
                    </m:oMath>
                  </m:oMathPara>
                </a14:m>
                <a:endParaRPr lang="en-US" sz="2000" dirty="0">
                  <a:solidFill>
                    <a:srgbClr val="0000FF"/>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349716" y="1985691"/>
                <a:ext cx="474361" cy="400110"/>
              </a:xfrm>
              <a:prstGeom prst="rect">
                <a:avLst/>
              </a:prstGeom>
              <a:blipFill rotWithShape="0">
                <a:blip r:embed="rId11"/>
                <a:stretch>
                  <a:fillRect b="-1538"/>
                </a:stretch>
              </a:blipFill>
            </p:spPr>
            <p:txBody>
              <a:bodyPr/>
              <a:lstStyle/>
              <a:p>
                <a:r>
                  <a:rPr lang="en-US">
                    <a:noFill/>
                  </a:rPr>
                  <a:t> </a:t>
                </a:r>
              </a:p>
            </p:txBody>
          </p:sp>
        </mc:Fallback>
      </mc:AlternateContent>
      <p:grpSp>
        <p:nvGrpSpPr>
          <p:cNvPr id="27" name="Group 26"/>
          <p:cNvGrpSpPr/>
          <p:nvPr/>
        </p:nvGrpSpPr>
        <p:grpSpPr>
          <a:xfrm>
            <a:off x="10873740" y="3148503"/>
            <a:ext cx="776533" cy="357597"/>
            <a:chOff x="10873740" y="3148503"/>
            <a:chExt cx="776533" cy="357597"/>
          </a:xfrm>
        </p:grpSpPr>
        <p:sp>
          <p:nvSpPr>
            <p:cNvPr id="28" name="Rectangle 27"/>
            <p:cNvSpPr/>
            <p:nvPr/>
          </p:nvSpPr>
          <p:spPr>
            <a:xfrm>
              <a:off x="10873740" y="3148503"/>
              <a:ext cx="14365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1194048" y="3148503"/>
              <a:ext cx="14365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1506623" y="3460381"/>
              <a:ext cx="14365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10579154" y="2986696"/>
            <a:ext cx="301686" cy="369332"/>
          </a:xfrm>
          <a:prstGeom prst="rect">
            <a:avLst/>
          </a:prstGeom>
          <a:noFill/>
        </p:spPr>
        <p:txBody>
          <a:bodyPr wrap="none" rtlCol="0">
            <a:spAutoFit/>
          </a:bodyPr>
          <a:lstStyle/>
          <a:p>
            <a:r>
              <a:rPr lang="en-US" dirty="0" smtClean="0"/>
              <a:t>0</a:t>
            </a:r>
            <a:endParaRPr lang="en-US" dirty="0"/>
          </a:p>
        </p:txBody>
      </p:sp>
      <mc:AlternateContent xmlns:mc="http://schemas.openxmlformats.org/markup-compatibility/2006" xmlns:a14="http://schemas.microsoft.com/office/drawing/2010/main">
        <mc:Choice Requires="a14">
          <p:sp>
            <p:nvSpPr>
              <p:cNvPr id="22" name="TextBox 21"/>
              <p:cNvSpPr txBox="1"/>
              <p:nvPr/>
            </p:nvSpPr>
            <p:spPr>
              <a:xfrm>
                <a:off x="701277" y="3912010"/>
                <a:ext cx="4746556" cy="4631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r>
                            <a:rPr lang="en-US" sz="2400" b="0" i="1" smtClean="0">
                              <a:latin typeface="Cambria Math" panose="02040503050406030204" pitchFamily="18" charset="0"/>
                            </a:rPr>
                            <m:t> </m:t>
                          </m:r>
                        </m:e>
                      </m:d>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800" kern="0">
                                      <a:solidFill>
                                        <a:srgbClr val="000000"/>
                                      </a:solidFill>
                                      <a:latin typeface="Cambria Math" panose="02040503050406030204" pitchFamily="18" charset="0"/>
                                    </a:rPr>
                                    <m:t>argmax</m:t>
                                  </m:r>
                                  <m:r>
                                    <a:rPr lang="en-US" sz="2800" b="0" i="1" kern="0" smtClean="0">
                                      <a:solidFill>
                                        <a:srgbClr val="000000"/>
                                      </a:solidFill>
                                      <a:latin typeface="Cambria Math" panose="02040503050406030204" pitchFamily="18" charset="0"/>
                                    </a:rPr>
                                    <m:t> </m:t>
                                  </m:r>
                                </m:e>
                                <m:sub>
                                  <m:r>
                                    <a:rPr lang="en-US" sz="2400" b="0" i="1" smtClean="0">
                                      <a:latin typeface="Cambria Math" panose="02040503050406030204" pitchFamily="18" charset="0"/>
                                    </a:rPr>
                                    <m:t>𝑖</m:t>
                                  </m:r>
                                </m:sub>
                              </m:sSub>
                            </m:fName>
                            <m:e>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e>
                          </m:func>
                        </m:e>
                      </m:d>
                      <m:r>
                        <a:rPr lang="en-US" sz="2400" b="0" i="1" smtClean="0">
                          <a:latin typeface="Cambria Math" panose="02040503050406030204" pitchFamily="18" charset="0"/>
                        </a:rPr>
                        <m:t>&gt;1}</m:t>
                      </m:r>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701277" y="3912010"/>
                <a:ext cx="4746556" cy="463140"/>
              </a:xfrm>
              <a:prstGeom prst="rect">
                <a:avLst/>
              </a:prstGeom>
              <a:blipFill rotWithShape="0">
                <a:blip r:embed="rId12"/>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1126317826"/>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outimage3.png"/>
          <p:cNvPicPr>
            <a:picLocks noChangeAspect="1"/>
          </p:cNvPicPr>
          <p:nvPr/>
        </p:nvPicPr>
        <p:blipFill rotWithShape="1">
          <a:blip r:embed="rId3">
            <a:extLst>
              <a:ext uri="{28A0092B-C50C-407E-A947-70E740481C1C}">
                <a14:useLocalDpi xmlns:a14="http://schemas.microsoft.com/office/drawing/2010/main" val="0"/>
              </a:ext>
            </a:extLst>
          </a:blip>
          <a:srcRect l="37718" t="14230" r="26869" b="31579"/>
          <a:stretch/>
        </p:blipFill>
        <p:spPr>
          <a:xfrm>
            <a:off x="7272421" y="1884947"/>
            <a:ext cx="3135569" cy="2767265"/>
          </a:xfrm>
          <a:prstGeom prst="rect">
            <a:avLst/>
          </a:prstGeom>
        </p:spPr>
      </p:pic>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Multi-labelled domains</a:t>
            </a:r>
            <a:endParaRPr lang="en-US" dirty="0"/>
          </a:p>
        </p:txBody>
      </p:sp>
      <p:sp>
        <p:nvSpPr>
          <p:cNvPr id="7" name="TextBox 6"/>
          <p:cNvSpPr txBox="1"/>
          <p:nvPr/>
        </p:nvSpPr>
        <p:spPr>
          <a:xfrm>
            <a:off x="8120761" y="2455834"/>
            <a:ext cx="1097695" cy="461665"/>
          </a:xfrm>
          <a:prstGeom prst="rect">
            <a:avLst/>
          </a:prstGeom>
          <a:noFill/>
        </p:spPr>
        <p:txBody>
          <a:bodyPr wrap="square" rtlCol="0">
            <a:spAutoFit/>
          </a:bodyPr>
          <a:lstStyle/>
          <a:p>
            <a:r>
              <a:rPr lang="en-US" sz="2400" dirty="0" smtClean="0"/>
              <a:t>Cortex</a:t>
            </a:r>
            <a:endParaRPr lang="en-US" sz="2400" dirty="0"/>
          </a:p>
        </p:txBody>
      </p:sp>
      <p:sp>
        <p:nvSpPr>
          <p:cNvPr id="8" name="TextBox 7"/>
          <p:cNvSpPr txBox="1"/>
          <p:nvPr/>
        </p:nvSpPr>
        <p:spPr>
          <a:xfrm>
            <a:off x="10078400" y="3765373"/>
            <a:ext cx="886781" cy="646331"/>
          </a:xfrm>
          <a:prstGeom prst="rect">
            <a:avLst/>
          </a:prstGeom>
          <a:noFill/>
        </p:spPr>
        <p:txBody>
          <a:bodyPr wrap="none" rtlCol="0">
            <a:spAutoFit/>
          </a:bodyPr>
          <a:lstStyle/>
          <a:p>
            <a:r>
              <a:rPr lang="en-US" sz="3600" dirty="0" smtClean="0"/>
              <a:t>Out</a:t>
            </a:r>
            <a:endParaRPr lang="en-US" sz="3600" dirty="0"/>
          </a:p>
        </p:txBody>
      </p:sp>
      <p:sp>
        <p:nvSpPr>
          <p:cNvPr id="9" name="TextBox 8"/>
          <p:cNvSpPr txBox="1"/>
          <p:nvPr/>
        </p:nvSpPr>
        <p:spPr>
          <a:xfrm>
            <a:off x="8202041" y="3128358"/>
            <a:ext cx="1097695" cy="830997"/>
          </a:xfrm>
          <a:prstGeom prst="rect">
            <a:avLst/>
          </a:prstGeom>
          <a:noFill/>
        </p:spPr>
        <p:txBody>
          <a:bodyPr wrap="square" rtlCol="0">
            <a:spAutoFit/>
          </a:bodyPr>
          <a:lstStyle/>
          <a:p>
            <a:r>
              <a:rPr lang="en-US" sz="2400" dirty="0" smtClean="0">
                <a:solidFill>
                  <a:srgbClr val="000000"/>
                </a:solidFill>
              </a:rPr>
              <a:t>Mid-brain</a:t>
            </a:r>
            <a:endParaRPr lang="en-US" sz="2400" dirty="0">
              <a:solidFill>
                <a:srgbClr val="000000"/>
              </a:solidFill>
            </a:endParaRPr>
          </a:p>
        </p:txBody>
      </p:sp>
      <p:cxnSp>
        <p:nvCxnSpPr>
          <p:cNvPr id="11" name="Straight Arrow Connector 10"/>
          <p:cNvCxnSpPr/>
          <p:nvPr/>
        </p:nvCxnSpPr>
        <p:spPr>
          <a:xfrm flipV="1">
            <a:off x="9299736" y="4598737"/>
            <a:ext cx="4685" cy="10866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120761" y="5722203"/>
            <a:ext cx="2549117" cy="830997"/>
          </a:xfrm>
          <a:prstGeom prst="rect">
            <a:avLst/>
          </a:prstGeom>
          <a:noFill/>
        </p:spPr>
        <p:txBody>
          <a:bodyPr wrap="square" rtlCol="0">
            <a:spAutoFit/>
          </a:bodyPr>
          <a:lstStyle/>
          <a:p>
            <a:r>
              <a:rPr lang="en-US" sz="2400" dirty="0" smtClean="0">
                <a:solidFill>
                  <a:srgbClr val="0000FF"/>
                </a:solidFill>
              </a:rPr>
              <a:t>Material interface </a:t>
            </a:r>
            <a:r>
              <a:rPr lang="en-US" sz="2400" dirty="0" smtClean="0"/>
              <a:t>(non-manifold)</a:t>
            </a:r>
            <a:endParaRPr lang="en-US" sz="2400" dirty="0"/>
          </a:p>
        </p:txBody>
      </p:sp>
      <p:pic>
        <p:nvPicPr>
          <p:cNvPr id="10" name="Picture 9" descr="outimage.png"/>
          <p:cNvPicPr>
            <a:picLocks noChangeAspect="1"/>
          </p:cNvPicPr>
          <p:nvPr/>
        </p:nvPicPr>
        <p:blipFill rotWithShape="1">
          <a:blip r:embed="rId4">
            <a:extLst>
              <a:ext uri="{28A0092B-C50C-407E-A947-70E740481C1C}">
                <a14:useLocalDpi xmlns:a14="http://schemas.microsoft.com/office/drawing/2010/main" val="0"/>
              </a:ext>
            </a:extLst>
          </a:blip>
          <a:srcRect l="15637" t="13108" r="17846" b="13440"/>
          <a:stretch/>
        </p:blipFill>
        <p:spPr>
          <a:xfrm>
            <a:off x="1350210" y="3021263"/>
            <a:ext cx="5058895" cy="3221789"/>
          </a:xfrm>
          <a:prstGeom prst="rect">
            <a:avLst/>
          </a:prstGeom>
        </p:spPr>
      </p:pic>
    </p:spTree>
    <p:extLst>
      <p:ext uri="{BB962C8B-B14F-4D97-AF65-F5344CB8AC3E}">
        <p14:creationId xmlns:p14="http://schemas.microsoft.com/office/powerpoint/2010/main" val="1172622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-labels: Interface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rgbClr val="0000FF"/>
                    </a:solidFill>
                  </a:rPr>
                  <a:t>Vector function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𝑓</m:t>
                        </m:r>
                      </m:e>
                    </m:acc>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1</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𝑓</m:t>
                        </m:r>
                      </m:e>
                      <m:sub>
                        <m:r>
                          <a:rPr lang="en-US" i="1">
                            <a:latin typeface="Cambria Math" panose="02040503050406030204" pitchFamily="18" charset="0"/>
                          </a:rPr>
                          <m:t>𝑛</m:t>
                        </m:r>
                      </m:sub>
                    </m:sSub>
                    <m:d>
                      <m:dPr>
                        <m:ctrlPr>
                          <a:rPr lang="en-US" i="1">
                            <a:latin typeface="Cambria Math" panose="02040503050406030204" pitchFamily="18" charset="0"/>
                          </a:rPr>
                        </m:ctrlPr>
                      </m:dPr>
                      <m:e>
                        <m:r>
                          <a:rPr lang="en-US" i="1">
                            <a:latin typeface="Cambria Math" panose="02040503050406030204" pitchFamily="18" charset="0"/>
                          </a:rPr>
                          <m:t>𝑝</m:t>
                        </m:r>
                      </m:e>
                    </m:d>
                    <m:r>
                      <a:rPr lang="en-US" i="1">
                        <a:latin typeface="Cambria Math" panose="02040503050406030204" pitchFamily="18" charset="0"/>
                      </a:rPr>
                      <m:t>}</m:t>
                    </m:r>
                  </m:oMath>
                </a14:m>
                <a:endParaRPr lang="en-US" dirty="0"/>
              </a:p>
              <a:p>
                <a:r>
                  <a:rPr lang="en-US" dirty="0">
                    <a:solidFill>
                      <a:srgbClr val="0000FF"/>
                    </a:solidFill>
                  </a:rPr>
                  <a:t>Vector “offset”</a:t>
                </a:r>
                <a:r>
                  <a:rPr lang="en-US" dirty="0"/>
                  <a:t>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𝑐</m:t>
                        </m:r>
                      </m:e>
                    </m:ac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𝑛</m:t>
                        </m:r>
                      </m:sub>
                    </m:sSub>
                    <m:r>
                      <a:rPr lang="en-US" i="1">
                        <a:latin typeface="Cambria Math" panose="02040503050406030204" pitchFamily="18" charset="0"/>
                      </a:rPr>
                      <m:t>}</m:t>
                    </m:r>
                  </m:oMath>
                </a14:m>
                <a:endParaRPr lang="en-US" dirty="0"/>
              </a:p>
              <a:p>
                <a:r>
                  <a:rPr lang="en-US" dirty="0">
                    <a:solidFill>
                      <a:srgbClr val="0000FF"/>
                    </a:solidFill>
                  </a:rPr>
                  <a:t>Interface set</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032" t="-656"/>
                </a:stretch>
              </a:blipFill>
            </p:spPr>
            <p:txBody>
              <a:bodyPr/>
              <a:lstStyle/>
              <a:p>
                <a:r>
                  <a:rPr lang="en-US">
                    <a:noFill/>
                  </a:rPr>
                  <a:t> </a:t>
                </a:r>
              </a:p>
            </p:txBody>
          </p:sp>
        </mc:Fallback>
      </mc:AlternateContent>
      <p:pic>
        <p:nvPicPr>
          <p:cNvPr id="16" name="Picture 15"/>
          <p:cNvPicPr>
            <a:picLocks noChangeAspect="1"/>
          </p:cNvPicPr>
          <p:nvPr/>
        </p:nvPicPr>
        <p:blipFill>
          <a:blip r:embed="rId4"/>
          <a:stretch>
            <a:fillRect/>
          </a:stretch>
        </p:blipFill>
        <p:spPr>
          <a:xfrm>
            <a:off x="8220553" y="1905001"/>
            <a:ext cx="2415122" cy="2415122"/>
          </a:xfrm>
          <a:prstGeom prst="rect">
            <a:avLst/>
          </a:prstGeom>
        </p:spPr>
      </p:pic>
      <p:pic>
        <p:nvPicPr>
          <p:cNvPr id="17" name="Picture 16"/>
          <p:cNvPicPr>
            <a:picLocks noChangeAspect="1"/>
          </p:cNvPicPr>
          <p:nvPr/>
        </p:nvPicPr>
        <p:blipFill>
          <a:blip r:embed="rId5"/>
          <a:stretch>
            <a:fillRect/>
          </a:stretch>
        </p:blipFill>
        <p:spPr>
          <a:xfrm>
            <a:off x="8220553" y="1905001"/>
            <a:ext cx="2415122" cy="2415122"/>
          </a:xfrm>
          <a:prstGeom prst="rect">
            <a:avLst/>
          </a:prstGeom>
        </p:spPr>
      </p:pic>
      <p:pic>
        <p:nvPicPr>
          <p:cNvPr id="18" name="Picture 17"/>
          <p:cNvPicPr>
            <a:picLocks noChangeAspect="1"/>
          </p:cNvPicPr>
          <p:nvPr/>
        </p:nvPicPr>
        <p:blipFill>
          <a:blip r:embed="rId6"/>
          <a:stretch>
            <a:fillRect/>
          </a:stretch>
        </p:blipFill>
        <p:spPr>
          <a:xfrm>
            <a:off x="8220553" y="1905001"/>
            <a:ext cx="2415122" cy="2415122"/>
          </a:xfrm>
          <a:prstGeom prst="rect">
            <a:avLst/>
          </a:prstGeom>
        </p:spPr>
      </p:pic>
      <p:pic>
        <p:nvPicPr>
          <p:cNvPr id="19" name="Picture 18"/>
          <p:cNvPicPr>
            <a:picLocks noChangeAspect="1"/>
          </p:cNvPicPr>
          <p:nvPr/>
        </p:nvPicPr>
        <p:blipFill>
          <a:blip r:embed="rId7"/>
          <a:stretch>
            <a:fillRect/>
          </a:stretch>
        </p:blipFill>
        <p:spPr>
          <a:xfrm>
            <a:off x="8520894" y="4580472"/>
            <a:ext cx="1933872" cy="1933872"/>
          </a:xfrm>
          <a:prstGeom prst="rect">
            <a:avLst/>
          </a:prstGeom>
        </p:spPr>
      </p:pic>
      <p:cxnSp>
        <p:nvCxnSpPr>
          <p:cNvPr id="12" name="Straight Arrow Connector 11"/>
          <p:cNvCxnSpPr/>
          <p:nvPr/>
        </p:nvCxnSpPr>
        <p:spPr>
          <a:xfrm flipH="1" flipV="1">
            <a:off x="8174930" y="2389533"/>
            <a:ext cx="213360" cy="133096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p:cNvSpPr/>
              <p:nvPr/>
            </p:nvSpPr>
            <p:spPr>
              <a:xfrm>
                <a:off x="7430826" y="1905980"/>
                <a:ext cx="1204561" cy="4464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i="1">
                              <a:latin typeface="Cambria Math" panose="02040503050406030204" pitchFamily="18" charset="0"/>
                            </a:rPr>
                            <m:t>𝑓</m:t>
                          </m:r>
                        </m:e>
                      </m:acc>
                      <m:d>
                        <m:dPr>
                          <m:ctrlPr>
                            <a:rPr lang="en-US" sz="2000" i="1">
                              <a:latin typeface="Cambria Math" panose="02040503050406030204" pitchFamily="18" charset="0"/>
                            </a:rPr>
                          </m:ctrlPr>
                        </m:dPr>
                        <m:e>
                          <m:r>
                            <a:rPr lang="en-US" sz="2000" i="1">
                              <a:latin typeface="Cambria Math" panose="02040503050406030204" pitchFamily="18" charset="0"/>
                            </a:rPr>
                            <m:t>𝑝</m:t>
                          </m:r>
                        </m:e>
                      </m:d>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b="0" i="1" smtClean="0">
                              <a:latin typeface="Cambria Math" panose="02040503050406030204" pitchFamily="18" charset="0"/>
                            </a:rPr>
                            <m:t>𝑐</m:t>
                          </m:r>
                        </m:e>
                      </m:acc>
                    </m:oMath>
                  </m:oMathPara>
                </a14:m>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7430826" y="1905980"/>
                <a:ext cx="1204561" cy="446404"/>
              </a:xfrm>
              <a:prstGeom prst="rect">
                <a:avLst/>
              </a:prstGeom>
              <a:blipFill rotWithShape="0">
                <a:blip r:embed="rId8"/>
                <a:stretch>
                  <a:fillRect t="-4110" r="-19697" b="-13699"/>
                </a:stretch>
              </a:blipFill>
            </p:spPr>
            <p:txBody>
              <a:bodyPr/>
              <a:lstStyle/>
              <a:p>
                <a:r>
                  <a:rPr lang="en-US">
                    <a:noFill/>
                  </a:rPr>
                  <a:t> </a:t>
                </a:r>
              </a:p>
            </p:txBody>
          </p:sp>
        </mc:Fallback>
      </mc:AlternateContent>
      <p:cxnSp>
        <p:nvCxnSpPr>
          <p:cNvPr id="14" name="Straight Arrow Connector 13"/>
          <p:cNvCxnSpPr/>
          <p:nvPr/>
        </p:nvCxnSpPr>
        <p:spPr>
          <a:xfrm flipV="1">
            <a:off x="10944311" y="2389533"/>
            <a:ext cx="0" cy="15179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p:cNvSpPr/>
              <p:nvPr/>
            </p:nvSpPr>
            <p:spPr>
              <a:xfrm>
                <a:off x="10710112" y="1985691"/>
                <a:ext cx="46839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𝑐</m:t>
                          </m:r>
                        </m:e>
                        <m:sub>
                          <m:r>
                            <a:rPr lang="en-US" sz="2000" i="1">
                              <a:solidFill>
                                <a:srgbClr val="FF0000"/>
                              </a:solidFill>
                              <a:latin typeface="Cambria Math" panose="02040503050406030204" pitchFamily="18" charset="0"/>
                            </a:rPr>
                            <m:t>1</m:t>
                          </m:r>
                        </m:sub>
                      </m:sSub>
                    </m:oMath>
                  </m:oMathPara>
                </a14:m>
                <a:endParaRPr lang="en-US" sz="2000" dirty="0"/>
              </a:p>
            </p:txBody>
          </p:sp>
        </mc:Choice>
        <mc:Fallback xmlns="">
          <p:sp>
            <p:nvSpPr>
              <p:cNvPr id="15" name="Rectangle 14"/>
              <p:cNvSpPr>
                <a:spLocks noRot="1" noChangeAspect="1" noMove="1" noResize="1" noEditPoints="1" noAdjustHandles="1" noChangeArrowheads="1" noChangeShapeType="1" noTextEdit="1"/>
              </p:cNvSpPr>
              <p:nvPr/>
            </p:nvSpPr>
            <p:spPr>
              <a:xfrm>
                <a:off x="10710112" y="1985691"/>
                <a:ext cx="468398" cy="400110"/>
              </a:xfrm>
              <a:prstGeom prst="rect">
                <a:avLst/>
              </a:prstGeom>
              <a:blipFill rotWithShape="0">
                <a:blip r:embed="rId9"/>
                <a:stretch>
                  <a:fillRect/>
                </a:stretch>
              </a:blipFill>
            </p:spPr>
            <p:txBody>
              <a:bodyPr/>
              <a:lstStyle/>
              <a:p>
                <a:r>
                  <a:rPr lang="en-US">
                    <a:noFill/>
                  </a:rPr>
                  <a:t> </a:t>
                </a:r>
              </a:p>
            </p:txBody>
          </p:sp>
        </mc:Fallback>
      </mc:AlternateContent>
      <p:cxnSp>
        <p:nvCxnSpPr>
          <p:cNvPr id="23" name="Straight Arrow Connector 22"/>
          <p:cNvCxnSpPr/>
          <p:nvPr/>
        </p:nvCxnSpPr>
        <p:spPr>
          <a:xfrm flipV="1">
            <a:off x="11262091" y="2389533"/>
            <a:ext cx="0" cy="1517941"/>
          </a:xfrm>
          <a:prstGeom prst="straightConnector1">
            <a:avLst/>
          </a:prstGeom>
          <a:ln w="19050">
            <a:solidFill>
              <a:srgbClr val="66FF3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1582400" y="2389533"/>
            <a:ext cx="0" cy="1517941"/>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11032630" y="1985691"/>
                <a:ext cx="4743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𝑐</m:t>
                          </m:r>
                        </m:e>
                        <m:sub>
                          <m:r>
                            <a:rPr lang="en-US" sz="2000" i="1">
                              <a:solidFill>
                                <a:srgbClr val="66FF33"/>
                              </a:solidFill>
                              <a:latin typeface="Cambria Math" panose="02040503050406030204" pitchFamily="18" charset="0"/>
                            </a:rPr>
                            <m:t>2</m:t>
                          </m:r>
                        </m:sub>
                      </m:sSub>
                    </m:oMath>
                  </m:oMathPara>
                </a14:m>
                <a:endParaRPr lang="en-US" sz="2000" dirty="0"/>
              </a:p>
            </p:txBody>
          </p:sp>
        </mc:Choice>
        <mc:Fallback xmlns="">
          <p:sp>
            <p:nvSpPr>
              <p:cNvPr id="25" name="Rectangle 24"/>
              <p:cNvSpPr>
                <a:spLocks noRot="1" noChangeAspect="1" noMove="1" noResize="1" noEditPoints="1" noAdjustHandles="1" noChangeArrowheads="1" noChangeShapeType="1" noTextEdit="1"/>
              </p:cNvSpPr>
              <p:nvPr/>
            </p:nvSpPr>
            <p:spPr>
              <a:xfrm>
                <a:off x="11032630" y="1985691"/>
                <a:ext cx="474361" cy="400110"/>
              </a:xfrm>
              <a:prstGeom prst="rect">
                <a:avLst/>
              </a:prstGeom>
              <a:blipFill rotWithShape="0">
                <a:blip r:embed="rId10"/>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1349716" y="1985691"/>
                <a:ext cx="4743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𝑐</m:t>
                          </m:r>
                        </m:e>
                        <m:sub>
                          <m:r>
                            <a:rPr lang="en-US" sz="2000" b="0" i="1" smtClean="0">
                              <a:solidFill>
                                <a:srgbClr val="0000FF"/>
                              </a:solidFill>
                              <a:latin typeface="Cambria Math" panose="02040503050406030204" pitchFamily="18" charset="0"/>
                            </a:rPr>
                            <m:t>3</m:t>
                          </m:r>
                        </m:sub>
                      </m:sSub>
                    </m:oMath>
                  </m:oMathPara>
                </a14:m>
                <a:endParaRPr lang="en-US" sz="2000" dirty="0">
                  <a:solidFill>
                    <a:srgbClr val="0000FF"/>
                  </a:solidFill>
                </a:endParaRPr>
              </a:p>
            </p:txBody>
          </p:sp>
        </mc:Choice>
        <mc:Fallback xmlns="">
          <p:sp>
            <p:nvSpPr>
              <p:cNvPr id="26" name="Rectangle 25"/>
              <p:cNvSpPr>
                <a:spLocks noRot="1" noChangeAspect="1" noMove="1" noResize="1" noEditPoints="1" noAdjustHandles="1" noChangeArrowheads="1" noChangeShapeType="1" noTextEdit="1"/>
              </p:cNvSpPr>
              <p:nvPr/>
            </p:nvSpPr>
            <p:spPr>
              <a:xfrm>
                <a:off x="11349716" y="1985691"/>
                <a:ext cx="474361" cy="400110"/>
              </a:xfrm>
              <a:prstGeom prst="rect">
                <a:avLst/>
              </a:prstGeom>
              <a:blipFill rotWithShape="0">
                <a:blip r:embed="rId11"/>
                <a:stretch>
                  <a:fillRect b="-1538"/>
                </a:stretch>
              </a:blipFill>
            </p:spPr>
            <p:txBody>
              <a:bodyPr/>
              <a:lstStyle/>
              <a:p>
                <a:r>
                  <a:rPr lang="en-US">
                    <a:noFill/>
                  </a:rPr>
                  <a:t> </a:t>
                </a:r>
              </a:p>
            </p:txBody>
          </p:sp>
        </mc:Fallback>
      </mc:AlternateContent>
      <p:grpSp>
        <p:nvGrpSpPr>
          <p:cNvPr id="31" name="Group 30"/>
          <p:cNvGrpSpPr/>
          <p:nvPr/>
        </p:nvGrpSpPr>
        <p:grpSpPr>
          <a:xfrm>
            <a:off x="10873740" y="2646151"/>
            <a:ext cx="776533" cy="859949"/>
            <a:chOff x="10873740" y="2646151"/>
            <a:chExt cx="776533" cy="859949"/>
          </a:xfrm>
        </p:grpSpPr>
        <p:sp>
          <p:nvSpPr>
            <p:cNvPr id="32" name="Rectangle 31"/>
            <p:cNvSpPr/>
            <p:nvPr/>
          </p:nvSpPr>
          <p:spPr>
            <a:xfrm>
              <a:off x="10873740" y="2646151"/>
              <a:ext cx="14365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1194048" y="3032153"/>
              <a:ext cx="14365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506623" y="3460381"/>
              <a:ext cx="14365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10579154" y="2986696"/>
            <a:ext cx="301686" cy="369332"/>
          </a:xfrm>
          <a:prstGeom prst="rect">
            <a:avLst/>
          </a:prstGeom>
          <a:noFill/>
        </p:spPr>
        <p:txBody>
          <a:bodyPr wrap="none" rtlCol="0">
            <a:spAutoFit/>
          </a:bodyPr>
          <a:lstStyle/>
          <a:p>
            <a:r>
              <a:rPr lang="en-US" dirty="0" smtClean="0"/>
              <a:t>0</a:t>
            </a:r>
            <a:endParaRPr lang="en-US" dirty="0"/>
          </a:p>
        </p:txBody>
      </p:sp>
      <mc:AlternateContent xmlns:mc="http://schemas.openxmlformats.org/markup-compatibility/2006" xmlns:a14="http://schemas.microsoft.com/office/drawing/2010/main">
        <mc:Choice Requires="a14">
          <p:sp>
            <p:nvSpPr>
              <p:cNvPr id="22" name="TextBox 21"/>
              <p:cNvSpPr txBox="1"/>
              <p:nvPr/>
            </p:nvSpPr>
            <p:spPr>
              <a:xfrm>
                <a:off x="701277" y="3912010"/>
                <a:ext cx="4746556" cy="4631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r>
                            <a:rPr lang="en-US" sz="2400" b="0" i="1" smtClean="0">
                              <a:latin typeface="Cambria Math" panose="02040503050406030204" pitchFamily="18" charset="0"/>
                            </a:rPr>
                            <m:t> </m:t>
                          </m:r>
                        </m:e>
                      </m:d>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func>
                            <m:funcPr>
                              <m:ctrlPr>
                                <a:rPr lang="en-US" sz="2400" b="0" i="1" smtClean="0">
                                  <a:latin typeface="Cambria Math" panose="02040503050406030204" pitchFamily="18" charset="0"/>
                                </a:rPr>
                              </m:ctrlPr>
                            </m:funcPr>
                            <m:fName>
                              <m:sSub>
                                <m:sSubPr>
                                  <m:ctrlPr>
                                    <a:rPr lang="en-US" sz="2400" b="0" i="1" smtClean="0">
                                      <a:latin typeface="Cambria Math" panose="02040503050406030204" pitchFamily="18" charset="0"/>
                                    </a:rPr>
                                  </m:ctrlPr>
                                </m:sSubPr>
                                <m:e>
                                  <m:r>
                                    <m:rPr>
                                      <m:sty m:val="p"/>
                                    </m:rPr>
                                    <a:rPr lang="en-US" sz="2800" kern="0">
                                      <a:solidFill>
                                        <a:srgbClr val="000000"/>
                                      </a:solidFill>
                                      <a:latin typeface="Cambria Math" panose="02040503050406030204" pitchFamily="18" charset="0"/>
                                    </a:rPr>
                                    <m:t>argmax</m:t>
                                  </m:r>
                                  <m:r>
                                    <a:rPr lang="en-US" sz="2800" b="0" i="1" kern="0" smtClean="0">
                                      <a:solidFill>
                                        <a:srgbClr val="000000"/>
                                      </a:solidFill>
                                      <a:latin typeface="Cambria Math" panose="02040503050406030204" pitchFamily="18" charset="0"/>
                                    </a:rPr>
                                    <m:t> </m:t>
                                  </m:r>
                                </m:e>
                                <m:sub>
                                  <m:r>
                                    <a:rPr lang="en-US" sz="2400" b="0" i="1" smtClean="0">
                                      <a:latin typeface="Cambria Math" panose="02040503050406030204" pitchFamily="18" charset="0"/>
                                    </a:rPr>
                                    <m:t>𝑖</m:t>
                                  </m:r>
                                </m:sub>
                              </m:sSub>
                            </m:fName>
                            <m:e>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𝑖</m:t>
                                  </m:r>
                                </m:sub>
                              </m:sSub>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𝑝</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e>
                          </m:func>
                        </m:e>
                      </m:d>
                      <m:r>
                        <a:rPr lang="en-US" sz="2400" b="0" i="1" smtClean="0">
                          <a:latin typeface="Cambria Math" panose="02040503050406030204" pitchFamily="18" charset="0"/>
                        </a:rPr>
                        <m:t>&gt;1}</m:t>
                      </m:r>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701277" y="3912010"/>
                <a:ext cx="4746556" cy="463140"/>
              </a:xfrm>
              <a:prstGeom prst="rect">
                <a:avLst/>
              </a:prstGeom>
              <a:blipFill rotWithShape="0">
                <a:blip r:embed="rId12"/>
                <a:stretch>
                  <a:fillRect b="-17105"/>
                </a:stretch>
              </a:blipFill>
            </p:spPr>
            <p:txBody>
              <a:bodyPr/>
              <a:lstStyle/>
              <a:p>
                <a:r>
                  <a:rPr lang="en-US">
                    <a:noFill/>
                  </a:rPr>
                  <a:t> </a:t>
                </a:r>
              </a:p>
            </p:txBody>
          </p:sp>
        </mc:Fallback>
      </mc:AlternateContent>
    </p:spTree>
    <p:extLst>
      <p:ext uri="{BB962C8B-B14F-4D97-AF65-F5344CB8AC3E}">
        <p14:creationId xmlns:p14="http://schemas.microsoft.com/office/powerpoint/2010/main" val="2534137511"/>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-labels: Interface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3553" y="1905000"/>
                <a:ext cx="5845807" cy="4648200"/>
              </a:xfrm>
            </p:spPr>
            <p:txBody>
              <a:bodyPr/>
              <a:lstStyle/>
              <a:p>
                <a:r>
                  <a:rPr lang="en-US" dirty="0" smtClean="0"/>
                  <a:t>Critical offset: vectors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𝑐</m:t>
                        </m:r>
                      </m:e>
                    </m:acc>
                  </m:oMath>
                </a14:m>
                <a:r>
                  <a:rPr lang="en-US" dirty="0" smtClean="0"/>
                  <a:t> at which interface set changes topology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3553" y="1905000"/>
                <a:ext cx="5845807" cy="4648200"/>
              </a:xfrm>
              <a:blipFill rotWithShape="0">
                <a:blip r:embed="rId3"/>
                <a:stretch>
                  <a:fillRect l="-1981" t="-1575" r="-1043"/>
                </a:stretch>
              </a:blipFill>
            </p:spPr>
            <p:txBody>
              <a:bodyPr/>
              <a:lstStyle/>
              <a:p>
                <a:r>
                  <a:rPr lang="en-US">
                    <a:noFill/>
                  </a:rPr>
                  <a:t> </a:t>
                </a:r>
              </a:p>
            </p:txBody>
          </p:sp>
        </mc:Fallback>
      </mc:AlternateContent>
      <p:pic>
        <p:nvPicPr>
          <p:cNvPr id="22" name="Picture 21"/>
          <p:cNvPicPr>
            <a:picLocks noChangeAspect="1"/>
          </p:cNvPicPr>
          <p:nvPr/>
        </p:nvPicPr>
        <p:blipFill>
          <a:blip r:embed="rId4"/>
          <a:stretch>
            <a:fillRect/>
          </a:stretch>
        </p:blipFill>
        <p:spPr>
          <a:xfrm>
            <a:off x="8639356" y="2065023"/>
            <a:ext cx="2234152" cy="2164077"/>
          </a:xfrm>
          <a:prstGeom prst="rect">
            <a:avLst/>
          </a:prstGeom>
        </p:spPr>
      </p:pic>
      <p:cxnSp>
        <p:nvCxnSpPr>
          <p:cNvPr id="23" name="Straight Arrow Connector 22"/>
          <p:cNvCxnSpPr/>
          <p:nvPr/>
        </p:nvCxnSpPr>
        <p:spPr>
          <a:xfrm flipH="1" flipV="1">
            <a:off x="9637776" y="1786129"/>
            <a:ext cx="43780" cy="1513332"/>
          </a:xfrm>
          <a:prstGeom prst="straightConnector1">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9681556" y="3290317"/>
            <a:ext cx="1286164" cy="322199"/>
          </a:xfrm>
          <a:prstGeom prst="straightConnector1">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8630212" y="3290317"/>
            <a:ext cx="1042200" cy="546099"/>
          </a:xfrm>
          <a:prstGeom prst="straightConnector1">
            <a:avLst/>
          </a:prstGeom>
          <a:ln w="19050">
            <a:solidFill>
              <a:srgbClr val="66FF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Rectangle 36"/>
              <p:cNvSpPr/>
              <p:nvPr/>
            </p:nvSpPr>
            <p:spPr>
              <a:xfrm>
                <a:off x="9637776" y="1635671"/>
                <a:ext cx="46839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𝑐</m:t>
                          </m:r>
                        </m:e>
                        <m:sub>
                          <m:r>
                            <a:rPr lang="en-US" sz="2000" i="1">
                              <a:solidFill>
                                <a:srgbClr val="FF0000"/>
                              </a:solidFill>
                              <a:latin typeface="Cambria Math" panose="02040503050406030204" pitchFamily="18" charset="0"/>
                            </a:rPr>
                            <m:t>1</m:t>
                          </m:r>
                        </m:sub>
                      </m:sSub>
                    </m:oMath>
                  </m:oMathPara>
                </a14:m>
                <a:endParaRPr lang="en-US" sz="2000" dirty="0"/>
              </a:p>
            </p:txBody>
          </p:sp>
        </mc:Choice>
        <mc:Fallback xmlns="">
          <p:sp>
            <p:nvSpPr>
              <p:cNvPr id="37" name="Rectangle 36"/>
              <p:cNvSpPr>
                <a:spLocks noRot="1" noChangeAspect="1" noMove="1" noResize="1" noEditPoints="1" noAdjustHandles="1" noChangeArrowheads="1" noChangeShapeType="1" noTextEdit="1"/>
              </p:cNvSpPr>
              <p:nvPr/>
            </p:nvSpPr>
            <p:spPr>
              <a:xfrm>
                <a:off x="9637776" y="1635671"/>
                <a:ext cx="468398" cy="40011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8263239" y="3633187"/>
                <a:ext cx="4743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𝑐</m:t>
                          </m:r>
                        </m:e>
                        <m:sub>
                          <m:r>
                            <a:rPr lang="en-US" sz="2000" i="1">
                              <a:solidFill>
                                <a:srgbClr val="66FF33"/>
                              </a:solidFill>
                              <a:latin typeface="Cambria Math" panose="02040503050406030204" pitchFamily="18" charset="0"/>
                            </a:rPr>
                            <m:t>2</m:t>
                          </m:r>
                        </m:sub>
                      </m:sSub>
                    </m:oMath>
                  </m:oMathPara>
                </a14:m>
                <a:endParaRPr lang="en-US" sz="2000" dirty="0"/>
              </a:p>
            </p:txBody>
          </p:sp>
        </mc:Choice>
        <mc:Fallback xmlns="">
          <p:sp>
            <p:nvSpPr>
              <p:cNvPr id="38" name="Rectangle 37"/>
              <p:cNvSpPr>
                <a:spLocks noRot="1" noChangeAspect="1" noMove="1" noResize="1" noEditPoints="1" noAdjustHandles="1" noChangeArrowheads="1" noChangeShapeType="1" noTextEdit="1"/>
              </p:cNvSpPr>
              <p:nvPr/>
            </p:nvSpPr>
            <p:spPr>
              <a:xfrm>
                <a:off x="8263239" y="3633187"/>
                <a:ext cx="474361" cy="40011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10917288" y="3421605"/>
                <a:ext cx="47436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𝑐</m:t>
                          </m:r>
                        </m:e>
                        <m:sub>
                          <m:r>
                            <a:rPr lang="en-US" sz="2000" b="0" i="1" smtClean="0">
                              <a:solidFill>
                                <a:srgbClr val="0000FF"/>
                              </a:solidFill>
                              <a:latin typeface="Cambria Math" panose="02040503050406030204" pitchFamily="18" charset="0"/>
                            </a:rPr>
                            <m:t>3</m:t>
                          </m:r>
                        </m:sub>
                      </m:sSub>
                    </m:oMath>
                  </m:oMathPara>
                </a14:m>
                <a:endParaRPr lang="en-US" sz="2000" dirty="0">
                  <a:solidFill>
                    <a:srgbClr val="0000FF"/>
                  </a:solidFill>
                </a:endParaRPr>
              </a:p>
            </p:txBody>
          </p:sp>
        </mc:Choice>
        <mc:Fallback xmlns="">
          <p:sp>
            <p:nvSpPr>
              <p:cNvPr id="39" name="Rectangle 38"/>
              <p:cNvSpPr>
                <a:spLocks noRot="1" noChangeAspect="1" noMove="1" noResize="1" noEditPoints="1" noAdjustHandles="1" noChangeArrowheads="1" noChangeShapeType="1" noTextEdit="1"/>
              </p:cNvSpPr>
              <p:nvPr/>
            </p:nvSpPr>
            <p:spPr>
              <a:xfrm>
                <a:off x="10917288" y="3421605"/>
                <a:ext cx="474361" cy="400110"/>
              </a:xfrm>
              <a:prstGeom prst="rect">
                <a:avLst/>
              </a:prstGeom>
              <a:blipFill rotWithShape="0">
                <a:blip r:embed="rId7"/>
                <a:stretch>
                  <a:fillRect/>
                </a:stretch>
              </a:blipFill>
            </p:spPr>
            <p:txBody>
              <a:bodyPr/>
              <a:lstStyle/>
              <a:p>
                <a:r>
                  <a:rPr lang="en-US">
                    <a:noFill/>
                  </a:rPr>
                  <a:t> </a:t>
                </a:r>
              </a:p>
            </p:txBody>
          </p:sp>
        </mc:Fallback>
      </mc:AlternateContent>
      <p:grpSp>
        <p:nvGrpSpPr>
          <p:cNvPr id="7" name="Group 6"/>
          <p:cNvGrpSpPr/>
          <p:nvPr/>
        </p:nvGrpSpPr>
        <p:grpSpPr>
          <a:xfrm>
            <a:off x="8688646" y="2914948"/>
            <a:ext cx="1417528" cy="3302689"/>
            <a:chOff x="8688646" y="2914948"/>
            <a:chExt cx="1417528" cy="3302689"/>
          </a:xfrm>
        </p:grpSpPr>
        <p:grpSp>
          <p:nvGrpSpPr>
            <p:cNvPr id="46" name="Group 45"/>
            <p:cNvGrpSpPr/>
            <p:nvPr/>
          </p:nvGrpSpPr>
          <p:grpSpPr>
            <a:xfrm>
              <a:off x="8688646" y="4796959"/>
              <a:ext cx="1417528" cy="1420678"/>
              <a:chOff x="8413819" y="4580654"/>
              <a:chExt cx="1926038" cy="1930318"/>
            </a:xfrm>
          </p:grpSpPr>
          <p:pic>
            <p:nvPicPr>
              <p:cNvPr id="43" name="Picture 42"/>
              <p:cNvPicPr>
                <a:picLocks noChangeAspect="1"/>
              </p:cNvPicPr>
              <p:nvPr/>
            </p:nvPicPr>
            <p:blipFill>
              <a:blip r:embed="rId8"/>
              <a:stretch>
                <a:fillRect/>
              </a:stretch>
            </p:blipFill>
            <p:spPr>
              <a:xfrm>
                <a:off x="8413819" y="4580654"/>
                <a:ext cx="1926038" cy="1930318"/>
              </a:xfrm>
              <a:prstGeom prst="rect">
                <a:avLst/>
              </a:prstGeom>
            </p:spPr>
          </p:pic>
          <p:sp>
            <p:nvSpPr>
              <p:cNvPr id="44" name="Oval 43"/>
              <p:cNvSpPr/>
              <p:nvPr/>
            </p:nvSpPr>
            <p:spPr>
              <a:xfrm>
                <a:off x="9100820" y="5532120"/>
                <a:ext cx="482600" cy="5613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583420" y="5619234"/>
                <a:ext cx="281940" cy="23292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p:cNvSpPr/>
            <p:nvPr/>
          </p:nvSpPr>
          <p:spPr>
            <a:xfrm>
              <a:off x="9742716" y="2914948"/>
              <a:ext cx="100584" cy="1005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9489440" y="2976880"/>
              <a:ext cx="424408" cy="1808480"/>
            </a:xfrm>
            <a:custGeom>
              <a:avLst/>
              <a:gdLst>
                <a:gd name="connsiteX0" fmla="*/ 314960 w 424408"/>
                <a:gd name="connsiteY0" fmla="*/ 0 h 1808480"/>
                <a:gd name="connsiteX1" fmla="*/ 406400 w 424408"/>
                <a:gd name="connsiteY1" fmla="*/ 1005840 h 1808480"/>
                <a:gd name="connsiteX2" fmla="*/ 0 w 424408"/>
                <a:gd name="connsiteY2" fmla="*/ 1808480 h 1808480"/>
              </a:gdLst>
              <a:ahLst/>
              <a:cxnLst>
                <a:cxn ang="0">
                  <a:pos x="connsiteX0" y="connsiteY0"/>
                </a:cxn>
                <a:cxn ang="0">
                  <a:pos x="connsiteX1" y="connsiteY1"/>
                </a:cxn>
                <a:cxn ang="0">
                  <a:pos x="connsiteX2" y="connsiteY2"/>
                </a:cxn>
              </a:cxnLst>
              <a:rect l="l" t="t" r="r" b="b"/>
              <a:pathLst>
                <a:path w="424408" h="1808480">
                  <a:moveTo>
                    <a:pt x="314960" y="0"/>
                  </a:moveTo>
                  <a:cubicBezTo>
                    <a:pt x="386926" y="352213"/>
                    <a:pt x="458893" y="704427"/>
                    <a:pt x="406400" y="1005840"/>
                  </a:cubicBezTo>
                  <a:cubicBezTo>
                    <a:pt x="353907" y="1307253"/>
                    <a:pt x="176953" y="1557866"/>
                    <a:pt x="0" y="1808480"/>
                  </a:cubicBezTo>
                </a:path>
              </a:pathLst>
            </a:custGeom>
            <a:noFill/>
            <a:ln w="63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Freeform 51"/>
          <p:cNvSpPr/>
          <p:nvPr/>
        </p:nvSpPr>
        <p:spPr>
          <a:xfrm>
            <a:off x="9133840" y="2702560"/>
            <a:ext cx="1158240" cy="315393"/>
          </a:xfrm>
          <a:custGeom>
            <a:avLst/>
            <a:gdLst>
              <a:gd name="connsiteX0" fmla="*/ 0 w 1158240"/>
              <a:gd name="connsiteY0" fmla="*/ 0 h 315393"/>
              <a:gd name="connsiteX1" fmla="*/ 690880 w 1158240"/>
              <a:gd name="connsiteY1" fmla="*/ 284480 h 315393"/>
              <a:gd name="connsiteX2" fmla="*/ 1158240 w 1158240"/>
              <a:gd name="connsiteY2" fmla="*/ 294640 h 315393"/>
            </a:gdLst>
            <a:ahLst/>
            <a:cxnLst>
              <a:cxn ang="0">
                <a:pos x="connsiteX0" y="connsiteY0"/>
              </a:cxn>
              <a:cxn ang="0">
                <a:pos x="connsiteX1" y="connsiteY1"/>
              </a:cxn>
              <a:cxn ang="0">
                <a:pos x="connsiteX2" y="connsiteY2"/>
              </a:cxn>
            </a:cxnLst>
            <a:rect l="l" t="t" r="r" b="b"/>
            <a:pathLst>
              <a:path w="1158240" h="315393">
                <a:moveTo>
                  <a:pt x="0" y="0"/>
                </a:moveTo>
                <a:cubicBezTo>
                  <a:pt x="248920" y="117686"/>
                  <a:pt x="497840" y="235373"/>
                  <a:pt x="690880" y="284480"/>
                </a:cubicBezTo>
                <a:cubicBezTo>
                  <a:pt x="883920" y="333587"/>
                  <a:pt x="1021080" y="314113"/>
                  <a:pt x="1158240" y="294640"/>
                </a:cubicBezTo>
              </a:path>
            </a:pathLst>
          </a:cu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024567" y="2646680"/>
            <a:ext cx="2156009" cy="3557011"/>
            <a:chOff x="7024567" y="2646680"/>
            <a:chExt cx="2156009" cy="3557011"/>
          </a:xfrm>
        </p:grpSpPr>
        <p:pic>
          <p:nvPicPr>
            <p:cNvPr id="41" name="Picture 40"/>
            <p:cNvPicPr>
              <a:picLocks noChangeAspect="1"/>
            </p:cNvPicPr>
            <p:nvPr/>
          </p:nvPicPr>
          <p:blipFill>
            <a:blip r:embed="rId9"/>
            <a:stretch>
              <a:fillRect/>
            </a:stretch>
          </p:blipFill>
          <p:spPr>
            <a:xfrm>
              <a:off x="7024567" y="4782879"/>
              <a:ext cx="1418186" cy="1420812"/>
            </a:xfrm>
            <a:prstGeom prst="rect">
              <a:avLst/>
            </a:prstGeom>
          </p:spPr>
        </p:pic>
        <p:sp>
          <p:nvSpPr>
            <p:cNvPr id="49" name="Freeform 48"/>
            <p:cNvSpPr/>
            <p:nvPr/>
          </p:nvSpPr>
          <p:spPr>
            <a:xfrm>
              <a:off x="7731760" y="2702560"/>
              <a:ext cx="1391920" cy="2072640"/>
            </a:xfrm>
            <a:custGeom>
              <a:avLst/>
              <a:gdLst>
                <a:gd name="connsiteX0" fmla="*/ 1391920 w 1391920"/>
                <a:gd name="connsiteY0" fmla="*/ 0 h 2072640"/>
                <a:gd name="connsiteX1" fmla="*/ 314960 w 1391920"/>
                <a:gd name="connsiteY1" fmla="*/ 873760 h 2072640"/>
                <a:gd name="connsiteX2" fmla="*/ 0 w 1391920"/>
                <a:gd name="connsiteY2" fmla="*/ 2072640 h 2072640"/>
                <a:gd name="connsiteX0" fmla="*/ 1391920 w 1391920"/>
                <a:gd name="connsiteY0" fmla="*/ 0 h 2072640"/>
                <a:gd name="connsiteX1" fmla="*/ 314960 w 1391920"/>
                <a:gd name="connsiteY1" fmla="*/ 873760 h 2072640"/>
                <a:gd name="connsiteX2" fmla="*/ 0 w 1391920"/>
                <a:gd name="connsiteY2" fmla="*/ 2072640 h 2072640"/>
              </a:gdLst>
              <a:ahLst/>
              <a:cxnLst>
                <a:cxn ang="0">
                  <a:pos x="connsiteX0" y="connsiteY0"/>
                </a:cxn>
                <a:cxn ang="0">
                  <a:pos x="connsiteX1" y="connsiteY1"/>
                </a:cxn>
                <a:cxn ang="0">
                  <a:pos x="connsiteX2" y="connsiteY2"/>
                </a:cxn>
              </a:cxnLst>
              <a:rect l="l" t="t" r="r" b="b"/>
              <a:pathLst>
                <a:path w="1391920" h="2072640">
                  <a:moveTo>
                    <a:pt x="1391920" y="0"/>
                  </a:moveTo>
                  <a:cubicBezTo>
                    <a:pt x="888153" y="223520"/>
                    <a:pt x="546947" y="528320"/>
                    <a:pt x="314960" y="873760"/>
                  </a:cubicBezTo>
                  <a:cubicBezTo>
                    <a:pt x="82973" y="1219200"/>
                    <a:pt x="41486" y="1645920"/>
                    <a:pt x="0" y="2072640"/>
                  </a:cubicBezTo>
                </a:path>
              </a:pathLst>
            </a:custGeom>
            <a:noFill/>
            <a:ln w="63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079992" y="2646680"/>
              <a:ext cx="100584" cy="1005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10233536" y="2932811"/>
            <a:ext cx="1556626" cy="3284826"/>
            <a:chOff x="10233536" y="2932811"/>
            <a:chExt cx="1556626" cy="3284826"/>
          </a:xfrm>
        </p:grpSpPr>
        <p:pic>
          <p:nvPicPr>
            <p:cNvPr id="42" name="Picture 41"/>
            <p:cNvPicPr>
              <a:picLocks noChangeAspect="1"/>
            </p:cNvPicPr>
            <p:nvPr/>
          </p:nvPicPr>
          <p:blipFill>
            <a:blip r:embed="rId10"/>
            <a:stretch>
              <a:fillRect/>
            </a:stretch>
          </p:blipFill>
          <p:spPr>
            <a:xfrm>
              <a:off x="10364535" y="4789370"/>
              <a:ext cx="1425627" cy="1428267"/>
            </a:xfrm>
            <a:prstGeom prst="rect">
              <a:avLst/>
            </a:prstGeom>
          </p:spPr>
        </p:pic>
        <p:sp>
          <p:nvSpPr>
            <p:cNvPr id="50" name="Freeform 49"/>
            <p:cNvSpPr/>
            <p:nvPr/>
          </p:nvSpPr>
          <p:spPr>
            <a:xfrm>
              <a:off x="10281920" y="2987040"/>
              <a:ext cx="874242" cy="1788160"/>
            </a:xfrm>
            <a:custGeom>
              <a:avLst/>
              <a:gdLst>
                <a:gd name="connsiteX0" fmla="*/ 0 w 876615"/>
                <a:gd name="connsiteY0" fmla="*/ 0 h 1788160"/>
                <a:gd name="connsiteX1" fmla="*/ 741680 w 876615"/>
                <a:gd name="connsiteY1" fmla="*/ 1046480 h 1788160"/>
                <a:gd name="connsiteX2" fmla="*/ 873760 w 876615"/>
                <a:gd name="connsiteY2" fmla="*/ 1788160 h 1788160"/>
                <a:gd name="connsiteX0" fmla="*/ 0 w 874242"/>
                <a:gd name="connsiteY0" fmla="*/ 0 h 1788160"/>
                <a:gd name="connsiteX1" fmla="*/ 670560 w 874242"/>
                <a:gd name="connsiteY1" fmla="*/ 843280 h 1788160"/>
                <a:gd name="connsiteX2" fmla="*/ 873760 w 874242"/>
                <a:gd name="connsiteY2" fmla="*/ 1788160 h 1788160"/>
                <a:gd name="connsiteX0" fmla="*/ 0 w 874242"/>
                <a:gd name="connsiteY0" fmla="*/ 0 h 1788160"/>
                <a:gd name="connsiteX1" fmla="*/ 670560 w 874242"/>
                <a:gd name="connsiteY1" fmla="*/ 843280 h 1788160"/>
                <a:gd name="connsiteX2" fmla="*/ 873760 w 874242"/>
                <a:gd name="connsiteY2" fmla="*/ 1788160 h 1788160"/>
              </a:gdLst>
              <a:ahLst/>
              <a:cxnLst>
                <a:cxn ang="0">
                  <a:pos x="connsiteX0" y="connsiteY0"/>
                </a:cxn>
                <a:cxn ang="0">
                  <a:pos x="connsiteX1" y="connsiteY1"/>
                </a:cxn>
                <a:cxn ang="0">
                  <a:pos x="connsiteX2" y="connsiteY2"/>
                </a:cxn>
              </a:cxnLst>
              <a:rect l="l" t="t" r="r" b="b"/>
              <a:pathLst>
                <a:path w="874242" h="1788160">
                  <a:moveTo>
                    <a:pt x="0" y="0"/>
                  </a:moveTo>
                  <a:cubicBezTo>
                    <a:pt x="348826" y="303106"/>
                    <a:pt x="524933" y="545253"/>
                    <a:pt x="670560" y="843280"/>
                  </a:cubicBezTo>
                  <a:cubicBezTo>
                    <a:pt x="816187" y="1141307"/>
                    <a:pt x="880533" y="1566333"/>
                    <a:pt x="873760" y="1788160"/>
                  </a:cubicBezTo>
                </a:path>
              </a:pathLst>
            </a:custGeom>
            <a:noFill/>
            <a:ln w="63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233536" y="2932811"/>
              <a:ext cx="100584" cy="1005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p:cNvSpPr txBox="1"/>
          <p:nvPr/>
        </p:nvSpPr>
        <p:spPr>
          <a:xfrm>
            <a:off x="7003879" y="2447774"/>
            <a:ext cx="1341970" cy="369332"/>
          </a:xfrm>
          <a:prstGeom prst="rect">
            <a:avLst/>
          </a:prstGeom>
          <a:noFill/>
        </p:spPr>
        <p:txBody>
          <a:bodyPr wrap="none" rtlCol="0">
            <a:spAutoFit/>
          </a:bodyPr>
          <a:lstStyle/>
          <a:p>
            <a:r>
              <a:rPr lang="en-US" dirty="0" smtClean="0"/>
              <a:t>Offset space</a:t>
            </a:r>
            <a:endParaRPr lang="en-US" dirty="0"/>
          </a:p>
        </p:txBody>
      </p:sp>
    </p:spTree>
    <p:extLst>
      <p:ext uri="{BB962C8B-B14F-4D97-AF65-F5344CB8AC3E}">
        <p14:creationId xmlns:p14="http://schemas.microsoft.com/office/powerpoint/2010/main" val="624644957"/>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a:t>
            </a:r>
            <a:r>
              <a:rPr lang="en-US" dirty="0" smtClean="0"/>
              <a:t>-labels: Interface sets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63553" y="1905000"/>
                <a:ext cx="6220539" cy="4648200"/>
              </a:xfrm>
            </p:spPr>
            <p:txBody>
              <a:bodyPr/>
              <a:lstStyle/>
              <a:p>
                <a:r>
                  <a:rPr lang="en-US" dirty="0" smtClean="0"/>
                  <a:t>Critical offset: vectors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𝑐</m:t>
                        </m:r>
                      </m:e>
                    </m:acc>
                  </m:oMath>
                </a14:m>
                <a:r>
                  <a:rPr lang="en-US" dirty="0" smtClean="0"/>
                  <a:t> at which interface set changes topology</a:t>
                </a:r>
              </a:p>
              <a:p>
                <a:pPr lvl="1"/>
                <a:r>
                  <a:rPr lang="en-US" dirty="0" smtClean="0"/>
                  <a:t>Divides </a:t>
                </a:r>
                <a:r>
                  <a:rPr lang="en-US" i="1" dirty="0" smtClean="0"/>
                  <a:t>n</a:t>
                </a:r>
                <a:r>
                  <a:rPr lang="en-US" dirty="0" smtClean="0"/>
                  <a:t>-D space into cells with distinct topologies of interface sets</a:t>
                </a:r>
              </a:p>
              <a:p>
                <a:pPr lvl="1"/>
                <a:endParaRPr lang="en-US" sz="600" dirty="0"/>
              </a:p>
              <a:p>
                <a:r>
                  <a:rPr lang="en-US" dirty="0" smtClean="0"/>
                  <a:t>We give a greedy algorithm for exploring topological cells </a:t>
                </a:r>
              </a:p>
              <a:p>
                <a:pPr lvl="1"/>
                <a:r>
                  <a:rPr lang="en-US" dirty="0"/>
                  <a:t>Using piece-wise constant </a:t>
                </a:r>
                <a14:m>
                  <m:oMath xmlns:m="http://schemas.openxmlformats.org/officeDocument/2006/math">
                    <m:acc>
                      <m:accPr>
                        <m:chr m:val="⃑"/>
                        <m:ctrlPr>
                          <a:rPr lang="en-US" i="1">
                            <a:latin typeface="Cambria Math" panose="02040503050406030204" pitchFamily="18" charset="0"/>
                          </a:rPr>
                        </m:ctrlPr>
                      </m:accPr>
                      <m:e>
                        <m:r>
                          <a:rPr lang="en-US" b="0" i="1" smtClean="0">
                            <a:latin typeface="Cambria Math" panose="02040503050406030204" pitchFamily="18" charset="0"/>
                          </a:rPr>
                          <m:t>𝑓</m:t>
                        </m:r>
                      </m:e>
                    </m:acc>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63553" y="1905000"/>
                <a:ext cx="6220539" cy="4648200"/>
              </a:xfrm>
              <a:blipFill rotWithShape="0">
                <a:blip r:embed="rId3"/>
                <a:stretch>
                  <a:fillRect l="-1863" t="-1575" r="-2157"/>
                </a:stretch>
              </a:blipFill>
            </p:spPr>
            <p:txBody>
              <a:bodyPr/>
              <a:lstStyle/>
              <a:p>
                <a:r>
                  <a:rPr lang="en-US">
                    <a:noFill/>
                  </a:rPr>
                  <a:t> </a:t>
                </a:r>
              </a:p>
            </p:txBody>
          </p:sp>
        </mc:Fallback>
      </mc:AlternateContent>
      <p:pic>
        <p:nvPicPr>
          <p:cNvPr id="22" name="Picture 21"/>
          <p:cNvPicPr>
            <a:picLocks noChangeAspect="1"/>
          </p:cNvPicPr>
          <p:nvPr/>
        </p:nvPicPr>
        <p:blipFill>
          <a:blip r:embed="rId4"/>
          <a:stretch>
            <a:fillRect/>
          </a:stretch>
        </p:blipFill>
        <p:spPr>
          <a:xfrm>
            <a:off x="8639356" y="2065023"/>
            <a:ext cx="2234152" cy="2164077"/>
          </a:xfrm>
          <a:prstGeom prst="rect">
            <a:avLst/>
          </a:prstGeom>
        </p:spPr>
      </p:pic>
      <p:pic>
        <p:nvPicPr>
          <p:cNvPr id="41" name="Picture 40"/>
          <p:cNvPicPr>
            <a:picLocks noChangeAspect="1"/>
          </p:cNvPicPr>
          <p:nvPr/>
        </p:nvPicPr>
        <p:blipFill>
          <a:blip r:embed="rId5"/>
          <a:stretch>
            <a:fillRect/>
          </a:stretch>
        </p:blipFill>
        <p:spPr>
          <a:xfrm>
            <a:off x="7024567" y="4782879"/>
            <a:ext cx="1418186" cy="1420812"/>
          </a:xfrm>
          <a:prstGeom prst="rect">
            <a:avLst/>
          </a:prstGeom>
        </p:spPr>
      </p:pic>
      <p:pic>
        <p:nvPicPr>
          <p:cNvPr id="42" name="Picture 41"/>
          <p:cNvPicPr>
            <a:picLocks noChangeAspect="1"/>
          </p:cNvPicPr>
          <p:nvPr/>
        </p:nvPicPr>
        <p:blipFill>
          <a:blip r:embed="rId6"/>
          <a:stretch>
            <a:fillRect/>
          </a:stretch>
        </p:blipFill>
        <p:spPr>
          <a:xfrm>
            <a:off x="10364535" y="4789370"/>
            <a:ext cx="1425627" cy="1428267"/>
          </a:xfrm>
          <a:prstGeom prst="rect">
            <a:avLst/>
          </a:prstGeom>
        </p:spPr>
      </p:pic>
      <p:sp>
        <p:nvSpPr>
          <p:cNvPr id="49" name="Freeform 48"/>
          <p:cNvSpPr/>
          <p:nvPr/>
        </p:nvSpPr>
        <p:spPr>
          <a:xfrm>
            <a:off x="7731760" y="2702560"/>
            <a:ext cx="1391920" cy="2072640"/>
          </a:xfrm>
          <a:custGeom>
            <a:avLst/>
            <a:gdLst>
              <a:gd name="connsiteX0" fmla="*/ 1391920 w 1391920"/>
              <a:gd name="connsiteY0" fmla="*/ 0 h 2072640"/>
              <a:gd name="connsiteX1" fmla="*/ 314960 w 1391920"/>
              <a:gd name="connsiteY1" fmla="*/ 873760 h 2072640"/>
              <a:gd name="connsiteX2" fmla="*/ 0 w 1391920"/>
              <a:gd name="connsiteY2" fmla="*/ 2072640 h 2072640"/>
              <a:gd name="connsiteX0" fmla="*/ 1391920 w 1391920"/>
              <a:gd name="connsiteY0" fmla="*/ 0 h 2072640"/>
              <a:gd name="connsiteX1" fmla="*/ 314960 w 1391920"/>
              <a:gd name="connsiteY1" fmla="*/ 873760 h 2072640"/>
              <a:gd name="connsiteX2" fmla="*/ 0 w 1391920"/>
              <a:gd name="connsiteY2" fmla="*/ 2072640 h 2072640"/>
            </a:gdLst>
            <a:ahLst/>
            <a:cxnLst>
              <a:cxn ang="0">
                <a:pos x="connsiteX0" y="connsiteY0"/>
              </a:cxn>
              <a:cxn ang="0">
                <a:pos x="connsiteX1" y="connsiteY1"/>
              </a:cxn>
              <a:cxn ang="0">
                <a:pos x="connsiteX2" y="connsiteY2"/>
              </a:cxn>
            </a:cxnLst>
            <a:rect l="l" t="t" r="r" b="b"/>
            <a:pathLst>
              <a:path w="1391920" h="2072640">
                <a:moveTo>
                  <a:pt x="1391920" y="0"/>
                </a:moveTo>
                <a:cubicBezTo>
                  <a:pt x="888153" y="223520"/>
                  <a:pt x="546947" y="528320"/>
                  <a:pt x="314960" y="873760"/>
                </a:cubicBezTo>
                <a:cubicBezTo>
                  <a:pt x="82973" y="1219200"/>
                  <a:pt x="41486" y="1645920"/>
                  <a:pt x="0" y="2072640"/>
                </a:cubicBezTo>
              </a:path>
            </a:pathLst>
          </a:custGeom>
          <a:noFill/>
          <a:ln w="63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10281920" y="2987040"/>
            <a:ext cx="874242" cy="1788160"/>
          </a:xfrm>
          <a:custGeom>
            <a:avLst/>
            <a:gdLst>
              <a:gd name="connsiteX0" fmla="*/ 0 w 876615"/>
              <a:gd name="connsiteY0" fmla="*/ 0 h 1788160"/>
              <a:gd name="connsiteX1" fmla="*/ 741680 w 876615"/>
              <a:gd name="connsiteY1" fmla="*/ 1046480 h 1788160"/>
              <a:gd name="connsiteX2" fmla="*/ 873760 w 876615"/>
              <a:gd name="connsiteY2" fmla="*/ 1788160 h 1788160"/>
              <a:gd name="connsiteX0" fmla="*/ 0 w 874242"/>
              <a:gd name="connsiteY0" fmla="*/ 0 h 1788160"/>
              <a:gd name="connsiteX1" fmla="*/ 670560 w 874242"/>
              <a:gd name="connsiteY1" fmla="*/ 843280 h 1788160"/>
              <a:gd name="connsiteX2" fmla="*/ 873760 w 874242"/>
              <a:gd name="connsiteY2" fmla="*/ 1788160 h 1788160"/>
              <a:gd name="connsiteX0" fmla="*/ 0 w 874242"/>
              <a:gd name="connsiteY0" fmla="*/ 0 h 1788160"/>
              <a:gd name="connsiteX1" fmla="*/ 670560 w 874242"/>
              <a:gd name="connsiteY1" fmla="*/ 843280 h 1788160"/>
              <a:gd name="connsiteX2" fmla="*/ 873760 w 874242"/>
              <a:gd name="connsiteY2" fmla="*/ 1788160 h 1788160"/>
            </a:gdLst>
            <a:ahLst/>
            <a:cxnLst>
              <a:cxn ang="0">
                <a:pos x="connsiteX0" y="connsiteY0"/>
              </a:cxn>
              <a:cxn ang="0">
                <a:pos x="connsiteX1" y="connsiteY1"/>
              </a:cxn>
              <a:cxn ang="0">
                <a:pos x="connsiteX2" y="connsiteY2"/>
              </a:cxn>
            </a:cxnLst>
            <a:rect l="l" t="t" r="r" b="b"/>
            <a:pathLst>
              <a:path w="874242" h="1788160">
                <a:moveTo>
                  <a:pt x="0" y="0"/>
                </a:moveTo>
                <a:cubicBezTo>
                  <a:pt x="348826" y="303106"/>
                  <a:pt x="524933" y="545253"/>
                  <a:pt x="670560" y="843280"/>
                </a:cubicBezTo>
                <a:cubicBezTo>
                  <a:pt x="816187" y="1141307"/>
                  <a:pt x="880533" y="1566333"/>
                  <a:pt x="873760" y="1788160"/>
                </a:cubicBezTo>
              </a:path>
            </a:pathLst>
          </a:custGeom>
          <a:noFill/>
          <a:ln w="63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p:cNvGrpSpPr/>
          <p:nvPr/>
        </p:nvGrpSpPr>
        <p:grpSpPr>
          <a:xfrm>
            <a:off x="8677656" y="1938528"/>
            <a:ext cx="1773936" cy="2487168"/>
            <a:chOff x="8686800" y="1947672"/>
            <a:chExt cx="1773936" cy="2487168"/>
          </a:xfrm>
        </p:grpSpPr>
        <p:sp>
          <p:nvSpPr>
            <p:cNvPr id="55" name="Freeform 54"/>
            <p:cNvSpPr/>
            <p:nvPr/>
          </p:nvSpPr>
          <p:spPr>
            <a:xfrm>
              <a:off x="9838944" y="1947672"/>
              <a:ext cx="585216" cy="429768"/>
            </a:xfrm>
            <a:custGeom>
              <a:avLst/>
              <a:gdLst>
                <a:gd name="connsiteX0" fmla="*/ 585216 w 585216"/>
                <a:gd name="connsiteY0" fmla="*/ 0 h 429768"/>
                <a:gd name="connsiteX1" fmla="*/ 347472 w 585216"/>
                <a:gd name="connsiteY1" fmla="*/ 320040 h 429768"/>
                <a:gd name="connsiteX2" fmla="*/ 0 w 585216"/>
                <a:gd name="connsiteY2" fmla="*/ 429768 h 429768"/>
              </a:gdLst>
              <a:ahLst/>
              <a:cxnLst>
                <a:cxn ang="0">
                  <a:pos x="connsiteX0" y="connsiteY0"/>
                </a:cxn>
                <a:cxn ang="0">
                  <a:pos x="connsiteX1" y="connsiteY1"/>
                </a:cxn>
                <a:cxn ang="0">
                  <a:pos x="connsiteX2" y="connsiteY2"/>
                </a:cxn>
              </a:cxnLst>
              <a:rect l="l" t="t" r="r" b="b"/>
              <a:pathLst>
                <a:path w="585216" h="429768">
                  <a:moveTo>
                    <a:pt x="585216" y="0"/>
                  </a:moveTo>
                  <a:cubicBezTo>
                    <a:pt x="515112" y="124206"/>
                    <a:pt x="445008" y="248412"/>
                    <a:pt x="347472" y="320040"/>
                  </a:cubicBezTo>
                  <a:cubicBezTo>
                    <a:pt x="249936" y="391668"/>
                    <a:pt x="124968" y="410718"/>
                    <a:pt x="0" y="429768"/>
                  </a:cubicBez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8796528" y="2038624"/>
              <a:ext cx="1033272" cy="347960"/>
            </a:xfrm>
            <a:custGeom>
              <a:avLst/>
              <a:gdLst>
                <a:gd name="connsiteX0" fmla="*/ 0 w 1033272"/>
                <a:gd name="connsiteY0" fmla="*/ 488 h 347960"/>
                <a:gd name="connsiteX1" fmla="*/ 621792 w 1033272"/>
                <a:gd name="connsiteY1" fmla="*/ 55352 h 347960"/>
                <a:gd name="connsiteX2" fmla="*/ 1033272 w 1033272"/>
                <a:gd name="connsiteY2" fmla="*/ 347960 h 347960"/>
              </a:gdLst>
              <a:ahLst/>
              <a:cxnLst>
                <a:cxn ang="0">
                  <a:pos x="connsiteX0" y="connsiteY0"/>
                </a:cxn>
                <a:cxn ang="0">
                  <a:pos x="connsiteX1" y="connsiteY1"/>
                </a:cxn>
                <a:cxn ang="0">
                  <a:pos x="connsiteX2" y="connsiteY2"/>
                </a:cxn>
              </a:cxnLst>
              <a:rect l="l" t="t" r="r" b="b"/>
              <a:pathLst>
                <a:path w="1033272" h="347960">
                  <a:moveTo>
                    <a:pt x="0" y="488"/>
                  </a:moveTo>
                  <a:cubicBezTo>
                    <a:pt x="224790" y="-1036"/>
                    <a:pt x="449580" y="-2560"/>
                    <a:pt x="621792" y="55352"/>
                  </a:cubicBezTo>
                  <a:cubicBezTo>
                    <a:pt x="794004" y="113264"/>
                    <a:pt x="913638" y="230612"/>
                    <a:pt x="1033272" y="347960"/>
                  </a:cubicBez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9582912" y="2368296"/>
              <a:ext cx="252072" cy="1170432"/>
            </a:xfrm>
            <a:custGeom>
              <a:avLst/>
              <a:gdLst>
                <a:gd name="connsiteX0" fmla="*/ 246888 w 252072"/>
                <a:gd name="connsiteY0" fmla="*/ 0 h 1170432"/>
                <a:gd name="connsiteX1" fmla="*/ 219456 w 252072"/>
                <a:gd name="connsiteY1" fmla="*/ 603504 h 1170432"/>
                <a:gd name="connsiteX2" fmla="*/ 0 w 252072"/>
                <a:gd name="connsiteY2" fmla="*/ 1170432 h 1170432"/>
              </a:gdLst>
              <a:ahLst/>
              <a:cxnLst>
                <a:cxn ang="0">
                  <a:pos x="connsiteX0" y="connsiteY0"/>
                </a:cxn>
                <a:cxn ang="0">
                  <a:pos x="connsiteX1" y="connsiteY1"/>
                </a:cxn>
                <a:cxn ang="0">
                  <a:pos x="connsiteX2" y="connsiteY2"/>
                </a:cxn>
              </a:cxnLst>
              <a:rect l="l" t="t" r="r" b="b"/>
              <a:pathLst>
                <a:path w="252072" h="1170432">
                  <a:moveTo>
                    <a:pt x="246888" y="0"/>
                  </a:moveTo>
                  <a:cubicBezTo>
                    <a:pt x="253746" y="204216"/>
                    <a:pt x="260604" y="408432"/>
                    <a:pt x="219456" y="603504"/>
                  </a:cubicBezTo>
                  <a:cubicBezTo>
                    <a:pt x="178308" y="798576"/>
                    <a:pt x="89154" y="984504"/>
                    <a:pt x="0" y="1170432"/>
                  </a:cubicBez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9592056" y="3557016"/>
              <a:ext cx="868680" cy="877824"/>
            </a:xfrm>
            <a:custGeom>
              <a:avLst/>
              <a:gdLst>
                <a:gd name="connsiteX0" fmla="*/ 0 w 868680"/>
                <a:gd name="connsiteY0" fmla="*/ 0 h 877824"/>
                <a:gd name="connsiteX1" fmla="*/ 676656 w 868680"/>
                <a:gd name="connsiteY1" fmla="*/ 301752 h 877824"/>
                <a:gd name="connsiteX2" fmla="*/ 868680 w 868680"/>
                <a:gd name="connsiteY2" fmla="*/ 877824 h 877824"/>
              </a:gdLst>
              <a:ahLst/>
              <a:cxnLst>
                <a:cxn ang="0">
                  <a:pos x="connsiteX0" y="connsiteY0"/>
                </a:cxn>
                <a:cxn ang="0">
                  <a:pos x="connsiteX1" y="connsiteY1"/>
                </a:cxn>
                <a:cxn ang="0">
                  <a:pos x="connsiteX2" y="connsiteY2"/>
                </a:cxn>
              </a:cxnLst>
              <a:rect l="l" t="t" r="r" b="b"/>
              <a:pathLst>
                <a:path w="868680" h="877824">
                  <a:moveTo>
                    <a:pt x="0" y="0"/>
                  </a:moveTo>
                  <a:cubicBezTo>
                    <a:pt x="265938" y="77724"/>
                    <a:pt x="531876" y="155448"/>
                    <a:pt x="676656" y="301752"/>
                  </a:cubicBezTo>
                  <a:cubicBezTo>
                    <a:pt x="821436" y="448056"/>
                    <a:pt x="845058" y="662940"/>
                    <a:pt x="868680" y="877824"/>
                  </a:cubicBez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8686800" y="3547872"/>
              <a:ext cx="896112" cy="612648"/>
            </a:xfrm>
            <a:custGeom>
              <a:avLst/>
              <a:gdLst>
                <a:gd name="connsiteX0" fmla="*/ 896112 w 896112"/>
                <a:gd name="connsiteY0" fmla="*/ 0 h 612648"/>
                <a:gd name="connsiteX1" fmla="*/ 630936 w 896112"/>
                <a:gd name="connsiteY1" fmla="*/ 502920 h 612648"/>
                <a:gd name="connsiteX2" fmla="*/ 0 w 896112"/>
                <a:gd name="connsiteY2" fmla="*/ 612648 h 612648"/>
              </a:gdLst>
              <a:ahLst/>
              <a:cxnLst>
                <a:cxn ang="0">
                  <a:pos x="connsiteX0" y="connsiteY0"/>
                </a:cxn>
                <a:cxn ang="0">
                  <a:pos x="connsiteX1" y="connsiteY1"/>
                </a:cxn>
                <a:cxn ang="0">
                  <a:pos x="connsiteX2" y="connsiteY2"/>
                </a:cxn>
              </a:cxnLst>
              <a:rect l="l" t="t" r="r" b="b"/>
              <a:pathLst>
                <a:path w="896112" h="612648">
                  <a:moveTo>
                    <a:pt x="896112" y="0"/>
                  </a:moveTo>
                  <a:cubicBezTo>
                    <a:pt x="838200" y="200406"/>
                    <a:pt x="780288" y="400812"/>
                    <a:pt x="630936" y="502920"/>
                  </a:cubicBezTo>
                  <a:cubicBezTo>
                    <a:pt x="481584" y="605028"/>
                    <a:pt x="240792" y="608838"/>
                    <a:pt x="0" y="612648"/>
                  </a:cubicBezTo>
                </a:path>
              </a:pathLst>
            </a:cu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Oval 60"/>
          <p:cNvSpPr/>
          <p:nvPr/>
        </p:nvSpPr>
        <p:spPr>
          <a:xfrm>
            <a:off x="9742716" y="2914948"/>
            <a:ext cx="100584" cy="10058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079992" y="2646680"/>
            <a:ext cx="100584" cy="1005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0233536" y="2932811"/>
            <a:ext cx="100584" cy="10058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9573768" y="1682218"/>
            <a:ext cx="699230" cy="369332"/>
          </a:xfrm>
          <a:prstGeom prst="rect">
            <a:avLst/>
          </a:prstGeom>
          <a:noFill/>
        </p:spPr>
        <p:txBody>
          <a:bodyPr wrap="none" rtlCol="0">
            <a:spAutoFit/>
          </a:bodyPr>
          <a:lstStyle/>
          <a:p>
            <a:r>
              <a:rPr lang="en-US" dirty="0" smtClean="0"/>
              <a:t>Cell 1</a:t>
            </a:r>
            <a:endParaRPr lang="en-US" dirty="0"/>
          </a:p>
        </p:txBody>
      </p:sp>
      <p:sp>
        <p:nvSpPr>
          <p:cNvPr id="64" name="TextBox 63"/>
          <p:cNvSpPr txBox="1"/>
          <p:nvPr/>
        </p:nvSpPr>
        <p:spPr>
          <a:xfrm>
            <a:off x="8599549" y="3035294"/>
            <a:ext cx="699230" cy="369332"/>
          </a:xfrm>
          <a:prstGeom prst="rect">
            <a:avLst/>
          </a:prstGeom>
          <a:noFill/>
        </p:spPr>
        <p:txBody>
          <a:bodyPr wrap="none" rtlCol="0">
            <a:spAutoFit/>
          </a:bodyPr>
          <a:lstStyle/>
          <a:p>
            <a:r>
              <a:rPr lang="en-US" dirty="0" smtClean="0"/>
              <a:t>Cell 2</a:t>
            </a:r>
            <a:endParaRPr lang="en-US" dirty="0"/>
          </a:p>
        </p:txBody>
      </p:sp>
      <p:sp>
        <p:nvSpPr>
          <p:cNvPr id="65" name="TextBox 64"/>
          <p:cNvSpPr txBox="1"/>
          <p:nvPr/>
        </p:nvSpPr>
        <p:spPr>
          <a:xfrm>
            <a:off x="9360128" y="4280141"/>
            <a:ext cx="699230" cy="369332"/>
          </a:xfrm>
          <a:prstGeom prst="rect">
            <a:avLst/>
          </a:prstGeom>
          <a:noFill/>
        </p:spPr>
        <p:txBody>
          <a:bodyPr wrap="none" rtlCol="0">
            <a:spAutoFit/>
          </a:bodyPr>
          <a:lstStyle/>
          <a:p>
            <a:r>
              <a:rPr lang="en-US" dirty="0" smtClean="0"/>
              <a:t>Cell 3</a:t>
            </a:r>
            <a:endParaRPr lang="en-US" dirty="0"/>
          </a:p>
        </p:txBody>
      </p:sp>
      <p:sp>
        <p:nvSpPr>
          <p:cNvPr id="66" name="TextBox 65"/>
          <p:cNvSpPr txBox="1"/>
          <p:nvPr/>
        </p:nvSpPr>
        <p:spPr>
          <a:xfrm>
            <a:off x="10458761" y="2632440"/>
            <a:ext cx="699230" cy="369332"/>
          </a:xfrm>
          <a:prstGeom prst="rect">
            <a:avLst/>
          </a:prstGeom>
          <a:noFill/>
        </p:spPr>
        <p:txBody>
          <a:bodyPr wrap="none" rtlCol="0">
            <a:spAutoFit/>
          </a:bodyPr>
          <a:lstStyle/>
          <a:p>
            <a:r>
              <a:rPr lang="en-US" dirty="0" smtClean="0"/>
              <a:t>Cell 4</a:t>
            </a:r>
            <a:endParaRPr lang="en-US" dirty="0"/>
          </a:p>
        </p:txBody>
      </p:sp>
      <p:sp>
        <p:nvSpPr>
          <p:cNvPr id="23" name="TextBox 22"/>
          <p:cNvSpPr txBox="1"/>
          <p:nvPr/>
        </p:nvSpPr>
        <p:spPr>
          <a:xfrm>
            <a:off x="7003879" y="2447774"/>
            <a:ext cx="1341970" cy="369332"/>
          </a:xfrm>
          <a:prstGeom prst="rect">
            <a:avLst/>
          </a:prstGeom>
          <a:noFill/>
        </p:spPr>
        <p:txBody>
          <a:bodyPr wrap="none" rtlCol="0">
            <a:spAutoFit/>
          </a:bodyPr>
          <a:lstStyle/>
          <a:p>
            <a:r>
              <a:rPr lang="en-US" dirty="0" smtClean="0"/>
              <a:t>Offset space</a:t>
            </a:r>
            <a:endParaRPr lang="en-US" dirty="0"/>
          </a:p>
        </p:txBody>
      </p:sp>
    </p:spTree>
    <p:extLst>
      <p:ext uri="{BB962C8B-B14F-4D97-AF65-F5344CB8AC3E}">
        <p14:creationId xmlns:p14="http://schemas.microsoft.com/office/powerpoint/2010/main" val="1896066414"/>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 function</a:t>
            </a:r>
            <a:endParaRPr lang="en-US" dirty="0"/>
          </a:p>
        </p:txBody>
      </p:sp>
      <p:sp>
        <p:nvSpPr>
          <p:cNvPr id="3" name="Content Placeholder 2"/>
          <p:cNvSpPr>
            <a:spLocks noGrp="1"/>
          </p:cNvSpPr>
          <p:nvPr>
            <p:ph idx="1"/>
          </p:nvPr>
        </p:nvSpPr>
        <p:spPr/>
        <p:txBody>
          <a:bodyPr/>
          <a:lstStyle/>
          <a:p>
            <a:r>
              <a:rPr lang="en-US" dirty="0" smtClean="0"/>
              <a:t>Harmonic vector function within each cell</a:t>
            </a:r>
          </a:p>
          <a:p>
            <a:pPr lvl="1"/>
            <a:r>
              <a:rPr lang="en-US" dirty="0" smtClean="0"/>
              <a:t>Interpolates labelling on cell boundary</a:t>
            </a:r>
          </a:p>
        </p:txBody>
      </p:sp>
      <p:graphicFrame>
        <p:nvGraphicFramePr>
          <p:cNvPr id="5" name="Object 4"/>
          <p:cNvGraphicFramePr>
            <a:graphicFrameLocks noChangeAspect="1"/>
          </p:cNvGraphicFramePr>
          <p:nvPr>
            <p:extLst>
              <p:ext uri="{D42A27DB-BD31-4B8C-83A1-F6EECF244321}">
                <p14:modId xmlns:p14="http://schemas.microsoft.com/office/powerpoint/2010/main" val="3949517191"/>
              </p:ext>
            </p:extLst>
          </p:nvPr>
        </p:nvGraphicFramePr>
        <p:xfrm>
          <a:off x="3041478" y="3639100"/>
          <a:ext cx="2044815" cy="1973157"/>
        </p:xfrm>
        <a:graphic>
          <a:graphicData uri="http://schemas.openxmlformats.org/presentationml/2006/ole">
            <mc:AlternateContent xmlns:mc="http://schemas.openxmlformats.org/markup-compatibility/2006">
              <mc:Choice xmlns:v="urn:schemas-microsoft-com:vml" Requires="v">
                <p:oleObj spid="_x0000_s36054" name="Image" r:id="rId4" imgW="10145880" imgH="9790200" progId="Photoshop.Image.8">
                  <p:embed/>
                </p:oleObj>
              </mc:Choice>
              <mc:Fallback>
                <p:oleObj name="Image" r:id="rId4" imgW="10145880" imgH="9790200" progId="Photoshop.Image.8">
                  <p:embed/>
                  <p:pic>
                    <p:nvPicPr>
                      <p:cNvPr id="0" name=""/>
                      <p:cNvPicPr/>
                      <p:nvPr/>
                    </p:nvPicPr>
                    <p:blipFill>
                      <a:blip r:embed="rId5"/>
                      <a:stretch>
                        <a:fillRect/>
                      </a:stretch>
                    </p:blipFill>
                    <p:spPr>
                      <a:xfrm>
                        <a:off x="3041478" y="3639100"/>
                        <a:ext cx="2044815" cy="197315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77214155"/>
              </p:ext>
            </p:extLst>
          </p:nvPr>
        </p:nvGraphicFramePr>
        <p:xfrm>
          <a:off x="5486401" y="3648483"/>
          <a:ext cx="6197600" cy="1963774"/>
        </p:xfrm>
        <a:graphic>
          <a:graphicData uri="http://schemas.openxmlformats.org/presentationml/2006/ole">
            <mc:AlternateContent xmlns:mc="http://schemas.openxmlformats.org/markup-compatibility/2006">
              <mc:Choice xmlns:v="urn:schemas-microsoft-com:vml" Requires="v">
                <p:oleObj spid="_x0000_s36055" name="Image" r:id="rId6" imgW="17472960" imgH="5536440" progId="Photoshop.Image.8">
                  <p:embed/>
                </p:oleObj>
              </mc:Choice>
              <mc:Fallback>
                <p:oleObj name="Image" r:id="rId6" imgW="17472960" imgH="5536440" progId="Photoshop.Image.8">
                  <p:embed/>
                  <p:pic>
                    <p:nvPicPr>
                      <p:cNvPr id="0" name=""/>
                      <p:cNvPicPr/>
                      <p:nvPr/>
                    </p:nvPicPr>
                    <p:blipFill>
                      <a:blip r:embed="rId7"/>
                      <a:stretch>
                        <a:fillRect/>
                      </a:stretch>
                    </p:blipFill>
                    <p:spPr>
                      <a:xfrm>
                        <a:off x="5486401" y="3648483"/>
                        <a:ext cx="6197600" cy="1963774"/>
                      </a:xfrm>
                      <a:prstGeom prst="rect">
                        <a:avLst/>
                      </a:prstGeom>
                    </p:spPr>
                  </p:pic>
                </p:oleObj>
              </mc:Fallback>
            </mc:AlternateContent>
          </a:graphicData>
        </a:graphic>
      </p:graphicFrame>
      <p:grpSp>
        <p:nvGrpSpPr>
          <p:cNvPr id="32" name="Group 31"/>
          <p:cNvGrpSpPr/>
          <p:nvPr/>
        </p:nvGrpSpPr>
        <p:grpSpPr>
          <a:xfrm>
            <a:off x="629920" y="3675506"/>
            <a:ext cx="1897264" cy="1881823"/>
            <a:chOff x="3032760" y="4159250"/>
            <a:chExt cx="1897264" cy="1881823"/>
          </a:xfrm>
        </p:grpSpPr>
        <p:sp>
          <p:nvSpPr>
            <p:cNvPr id="7" name="Rectangle 6"/>
            <p:cNvSpPr/>
            <p:nvPr/>
          </p:nvSpPr>
          <p:spPr>
            <a:xfrm>
              <a:off x="3069532" y="4198620"/>
              <a:ext cx="1859280" cy="180594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3032760" y="4198620"/>
              <a:ext cx="1295401" cy="50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68320" y="4198620"/>
              <a:ext cx="0" cy="3581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24944" y="4855422"/>
              <a:ext cx="0" cy="97133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068320" y="4556760"/>
              <a:ext cx="0" cy="1447800"/>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32760" y="6000750"/>
              <a:ext cx="629920" cy="0"/>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328161" y="4198620"/>
              <a:ext cx="600651" cy="5080"/>
            </a:xfrm>
            <a:prstGeom prst="line">
              <a:avLst/>
            </a:prstGeom>
            <a:ln w="762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28812" y="4159250"/>
              <a:ext cx="0" cy="696172"/>
            </a:xfrm>
            <a:prstGeom prst="line">
              <a:avLst/>
            </a:prstGeom>
            <a:ln w="762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930024" y="5826760"/>
              <a:ext cx="0" cy="214313"/>
            </a:xfrm>
            <a:prstGeom prst="line">
              <a:avLst/>
            </a:prstGeom>
            <a:ln w="76200">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663891" y="6002020"/>
              <a:ext cx="1264921" cy="0"/>
            </a:xfrm>
            <a:prstGeom prst="line">
              <a:avLst/>
            </a:prstGeom>
            <a:ln w="76200">
              <a:solidFill>
                <a:srgbClr val="66FF33"/>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4" name="Rectangle 33"/>
              <p:cNvSpPr/>
              <p:nvPr/>
            </p:nvSpPr>
            <p:spPr>
              <a:xfrm>
                <a:off x="3104968" y="5813821"/>
                <a:ext cx="1771832" cy="4467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i="1">
                              <a:latin typeface="Cambria Math" panose="02040503050406030204" pitchFamily="18" charset="0"/>
                            </a:rPr>
                            <m:t>𝑓</m:t>
                          </m:r>
                        </m:e>
                      </m:acc>
                      <m:r>
                        <a:rPr lang="en-US" sz="2000" b="0" i="1" smtClean="0">
                          <a:latin typeface="Cambria Math" panose="02040503050406030204" pitchFamily="18" charset="0"/>
                        </a:rPr>
                        <m:t>={</m:t>
                      </m:r>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𝑓</m:t>
                          </m:r>
                        </m:e>
                        <m:sub>
                          <m:r>
                            <a:rPr lang="en-US" sz="2000" i="1">
                              <a:solidFill>
                                <a:srgbClr val="FF0000"/>
                              </a:solidFill>
                              <a:latin typeface="Cambria Math" panose="02040503050406030204" pitchFamily="18" charset="0"/>
                            </a:rPr>
                            <m:t>1</m:t>
                          </m:r>
                        </m:sub>
                      </m:sSub>
                      <m:r>
                        <a:rPr lang="en-US" sz="2000" i="1">
                          <a:latin typeface="Cambria Math" panose="02040503050406030204" pitchFamily="18" charset="0"/>
                        </a:rPr>
                        <m:t>,</m:t>
                      </m:r>
                      <m:sSub>
                        <m:sSubPr>
                          <m:ctrlPr>
                            <a:rPr lang="en-US" sz="2000" i="1" smtClean="0">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𝑓</m:t>
                          </m:r>
                        </m:e>
                        <m:sub>
                          <m:r>
                            <a:rPr lang="en-US" sz="2000" b="0" i="1" smtClean="0">
                              <a:solidFill>
                                <a:srgbClr val="66FF33"/>
                              </a:solidFill>
                              <a:latin typeface="Cambria Math" panose="02040503050406030204" pitchFamily="18" charset="0"/>
                            </a:rPr>
                            <m:t>2</m:t>
                          </m:r>
                        </m:sub>
                      </m:sSub>
                      <m:r>
                        <a:rPr lang="en-US" sz="2000" i="1">
                          <a:latin typeface="Cambria Math" panose="02040503050406030204" pitchFamily="18" charset="0"/>
                        </a:rPr>
                        <m:t>,</m:t>
                      </m:r>
                      <m:sSub>
                        <m:sSubPr>
                          <m:ctrlPr>
                            <a:rPr lang="en-US" sz="2000" i="1" smtClean="0">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𝑓</m:t>
                          </m:r>
                        </m:e>
                        <m:sub>
                          <m:r>
                            <a:rPr lang="en-US" sz="2000" b="0" i="1" smtClean="0">
                              <a:solidFill>
                                <a:srgbClr val="0000FF"/>
                              </a:solidFill>
                              <a:latin typeface="Cambria Math" panose="02040503050406030204" pitchFamily="18" charset="0"/>
                            </a:rPr>
                            <m:t>3</m:t>
                          </m:r>
                        </m:sub>
                      </m:sSub>
                      <m:r>
                        <a:rPr lang="en-US" sz="2000" i="1">
                          <a:latin typeface="Cambria Math" panose="02040503050406030204" pitchFamily="18" charset="0"/>
                        </a:rPr>
                        <m:t>}</m:t>
                      </m:r>
                    </m:oMath>
                  </m:oMathPara>
                </a14:m>
                <a:endParaRPr lang="en-US" sz="2000" dirty="0"/>
              </a:p>
            </p:txBody>
          </p:sp>
        </mc:Choice>
        <mc:Fallback xmlns="">
          <p:sp>
            <p:nvSpPr>
              <p:cNvPr id="34" name="Rectangle 33"/>
              <p:cNvSpPr>
                <a:spLocks noRot="1" noChangeAspect="1" noMove="1" noResize="1" noEditPoints="1" noAdjustHandles="1" noChangeArrowheads="1" noChangeShapeType="1" noTextEdit="1"/>
              </p:cNvSpPr>
              <p:nvPr/>
            </p:nvSpPr>
            <p:spPr>
              <a:xfrm>
                <a:off x="3104968" y="5813821"/>
                <a:ext cx="1771832" cy="446789"/>
              </a:xfrm>
              <a:prstGeom prst="rect">
                <a:avLst/>
              </a:prstGeom>
              <a:blipFill rotWithShape="0">
                <a:blip r:embed="rId8"/>
                <a:stretch>
                  <a:fillRect t="-4110" b="-13699"/>
                </a:stretch>
              </a:blipFill>
            </p:spPr>
            <p:txBody>
              <a:bodyPr/>
              <a:lstStyle/>
              <a:p>
                <a:r>
                  <a:rPr lang="en-US">
                    <a:noFill/>
                  </a:rPr>
                  <a:t> </a:t>
                </a:r>
              </a:p>
            </p:txBody>
          </p:sp>
        </mc:Fallback>
      </mc:AlternateContent>
      <p:sp>
        <p:nvSpPr>
          <p:cNvPr id="35" name="Right Arrow 34"/>
          <p:cNvSpPr/>
          <p:nvPr/>
        </p:nvSpPr>
        <p:spPr>
          <a:xfrm>
            <a:off x="2688188" y="4379298"/>
            <a:ext cx="297180" cy="30331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6" name="Right Arrow 35"/>
          <p:cNvSpPr/>
          <p:nvPr/>
        </p:nvSpPr>
        <p:spPr>
          <a:xfrm>
            <a:off x="5110365" y="4379298"/>
            <a:ext cx="297180" cy="303318"/>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7" name="TextBox 36"/>
          <p:cNvSpPr txBox="1"/>
          <p:nvPr/>
        </p:nvSpPr>
        <p:spPr>
          <a:xfrm>
            <a:off x="7564152" y="5891278"/>
            <a:ext cx="2042097" cy="369332"/>
          </a:xfrm>
          <a:prstGeom prst="rect">
            <a:avLst/>
          </a:prstGeom>
          <a:noFill/>
        </p:spPr>
        <p:txBody>
          <a:bodyPr wrap="none" rtlCol="0">
            <a:spAutoFit/>
          </a:bodyPr>
          <a:lstStyle/>
          <a:p>
            <a:r>
              <a:rPr lang="en-US" dirty="0" smtClean="0"/>
              <a:t>Explored topologies</a:t>
            </a:r>
            <a:endParaRPr lang="en-US" dirty="0"/>
          </a:p>
        </p:txBody>
      </p:sp>
    </p:spTree>
    <p:extLst>
      <p:ext uri="{BB962C8B-B14F-4D97-AF65-F5344CB8AC3E}">
        <p14:creationId xmlns:p14="http://schemas.microsoft.com/office/powerpoint/2010/main" val="2408596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36" grpId="0" animBg="1"/>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19821284"/>
              </p:ext>
            </p:extLst>
          </p:nvPr>
        </p:nvGraphicFramePr>
        <p:xfrm>
          <a:off x="406400" y="2050289"/>
          <a:ext cx="2451100" cy="3511550"/>
        </p:xfrm>
        <a:graphic>
          <a:graphicData uri="http://schemas.openxmlformats.org/presentationml/2006/ole">
            <mc:AlternateContent xmlns:mc="http://schemas.openxmlformats.org/markup-compatibility/2006">
              <mc:Choice xmlns:v="urn:schemas-microsoft-com:vml" Requires="v">
                <p:oleObj spid="_x0000_s45394" name="Image" r:id="rId4" imgW="4901400" imgH="7022160" progId="Photoshop.Image.8">
                  <p:embed/>
                </p:oleObj>
              </mc:Choice>
              <mc:Fallback>
                <p:oleObj name="Image" r:id="rId4" imgW="4901400" imgH="7022160" progId="Photoshop.Image.8">
                  <p:embed/>
                  <p:pic>
                    <p:nvPicPr>
                      <p:cNvPr id="0" name=""/>
                      <p:cNvPicPr/>
                      <p:nvPr/>
                    </p:nvPicPr>
                    <p:blipFill>
                      <a:blip r:embed="rId5"/>
                      <a:stretch>
                        <a:fillRect/>
                      </a:stretch>
                    </p:blipFill>
                    <p:spPr>
                      <a:xfrm>
                        <a:off x="406400" y="2050289"/>
                        <a:ext cx="2451100" cy="351155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50595245"/>
              </p:ext>
            </p:extLst>
          </p:nvPr>
        </p:nvGraphicFramePr>
        <p:xfrm>
          <a:off x="3149600" y="1837945"/>
          <a:ext cx="2946400" cy="3714750"/>
        </p:xfrm>
        <a:graphic>
          <a:graphicData uri="http://schemas.openxmlformats.org/presentationml/2006/ole">
            <mc:AlternateContent xmlns:mc="http://schemas.openxmlformats.org/markup-compatibility/2006">
              <mc:Choice xmlns:v="urn:schemas-microsoft-com:vml" Requires="v">
                <p:oleObj spid="_x0000_s45395" name="Image" r:id="rId6" imgW="5891760" imgH="7428240" progId="Photoshop.Image.8">
                  <p:embed/>
                </p:oleObj>
              </mc:Choice>
              <mc:Fallback>
                <p:oleObj name="Image" r:id="rId6" imgW="5891760" imgH="7428240" progId="Photoshop.Image.8">
                  <p:embed/>
                  <p:pic>
                    <p:nvPicPr>
                      <p:cNvPr id="0" name=""/>
                      <p:cNvPicPr/>
                      <p:nvPr/>
                    </p:nvPicPr>
                    <p:blipFill>
                      <a:blip r:embed="rId7"/>
                      <a:stretch>
                        <a:fillRect/>
                      </a:stretch>
                    </p:blipFill>
                    <p:spPr>
                      <a:xfrm>
                        <a:off x="3149600" y="1837945"/>
                        <a:ext cx="2946400" cy="37147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9628605"/>
              </p:ext>
            </p:extLst>
          </p:nvPr>
        </p:nvGraphicFramePr>
        <p:xfrm>
          <a:off x="6096000" y="1879538"/>
          <a:ext cx="2946400" cy="3714750"/>
        </p:xfrm>
        <a:graphic>
          <a:graphicData uri="http://schemas.openxmlformats.org/presentationml/2006/ole">
            <mc:AlternateContent xmlns:mc="http://schemas.openxmlformats.org/markup-compatibility/2006">
              <mc:Choice xmlns:v="urn:schemas-microsoft-com:vml" Requires="v">
                <p:oleObj spid="_x0000_s45396" name="Image" r:id="rId8" imgW="5891760" imgH="7428240" progId="Photoshop.Image.8">
                  <p:embed/>
                </p:oleObj>
              </mc:Choice>
              <mc:Fallback>
                <p:oleObj name="Image" r:id="rId8" imgW="5891760" imgH="7428240" progId="Photoshop.Image.8">
                  <p:embed/>
                  <p:pic>
                    <p:nvPicPr>
                      <p:cNvPr id="0" name=""/>
                      <p:cNvPicPr/>
                      <p:nvPr/>
                    </p:nvPicPr>
                    <p:blipFill>
                      <a:blip r:embed="rId9"/>
                      <a:stretch>
                        <a:fillRect/>
                      </a:stretch>
                    </p:blipFill>
                    <p:spPr>
                      <a:xfrm>
                        <a:off x="6096000" y="1879538"/>
                        <a:ext cx="2946400" cy="371475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012236312"/>
              </p:ext>
            </p:extLst>
          </p:nvPr>
        </p:nvGraphicFramePr>
        <p:xfrm>
          <a:off x="8839200" y="1878839"/>
          <a:ext cx="2946400" cy="3683000"/>
        </p:xfrm>
        <a:graphic>
          <a:graphicData uri="http://schemas.openxmlformats.org/presentationml/2006/ole">
            <mc:AlternateContent xmlns:mc="http://schemas.openxmlformats.org/markup-compatibility/2006">
              <mc:Choice xmlns:v="urn:schemas-microsoft-com:vml" Requires="v">
                <p:oleObj spid="_x0000_s45397" name="Image" r:id="rId10" imgW="5891760" imgH="7364880" progId="Photoshop.Image.8">
                  <p:embed/>
                </p:oleObj>
              </mc:Choice>
              <mc:Fallback>
                <p:oleObj name="Image" r:id="rId10" imgW="5891760" imgH="7364880" progId="Photoshop.Image.8">
                  <p:embed/>
                  <p:pic>
                    <p:nvPicPr>
                      <p:cNvPr id="0" name=""/>
                      <p:cNvPicPr/>
                      <p:nvPr/>
                    </p:nvPicPr>
                    <p:blipFill>
                      <a:blip r:embed="rId11"/>
                      <a:stretch>
                        <a:fillRect/>
                      </a:stretch>
                    </p:blipFill>
                    <p:spPr>
                      <a:xfrm>
                        <a:off x="8839200" y="1878839"/>
                        <a:ext cx="2946400" cy="3683000"/>
                      </a:xfrm>
                      <a:prstGeom prst="rect">
                        <a:avLst/>
                      </a:prstGeom>
                    </p:spPr>
                  </p:pic>
                </p:oleObj>
              </mc:Fallback>
            </mc:AlternateContent>
          </a:graphicData>
        </a:graphic>
      </p:graphicFrame>
      <p:sp>
        <p:nvSpPr>
          <p:cNvPr id="9" name="TextBox 8"/>
          <p:cNvSpPr txBox="1"/>
          <p:nvPr/>
        </p:nvSpPr>
        <p:spPr>
          <a:xfrm>
            <a:off x="406400" y="5710020"/>
            <a:ext cx="2631939" cy="646331"/>
          </a:xfrm>
          <a:prstGeom prst="rect">
            <a:avLst/>
          </a:prstGeom>
          <a:noFill/>
        </p:spPr>
        <p:txBody>
          <a:bodyPr wrap="none" rtlCol="0">
            <a:spAutoFit/>
          </a:bodyPr>
          <a:lstStyle/>
          <a:p>
            <a:pPr algn="ctr"/>
            <a:r>
              <a:rPr lang="en-US" dirty="0" smtClean="0"/>
              <a:t>Input</a:t>
            </a:r>
          </a:p>
          <a:p>
            <a:pPr algn="ctr"/>
            <a:r>
              <a:rPr lang="en-US" dirty="0" smtClean="0"/>
              <a:t>(5 cross-sections, 6 labels)</a:t>
            </a:r>
            <a:endParaRPr lang="en-US" dirty="0"/>
          </a:p>
        </p:txBody>
      </p:sp>
      <p:sp>
        <p:nvSpPr>
          <p:cNvPr id="10" name="TextBox 9"/>
          <p:cNvSpPr txBox="1"/>
          <p:nvPr/>
        </p:nvSpPr>
        <p:spPr>
          <a:xfrm>
            <a:off x="3649824" y="5710020"/>
            <a:ext cx="1945951" cy="646331"/>
          </a:xfrm>
          <a:prstGeom prst="rect">
            <a:avLst/>
          </a:prstGeom>
          <a:noFill/>
        </p:spPr>
        <p:txBody>
          <a:bodyPr wrap="square" rtlCol="0">
            <a:spAutoFit/>
          </a:bodyPr>
          <a:lstStyle/>
          <a:p>
            <a:pPr algn="ctr"/>
            <a:r>
              <a:rPr lang="en-US" dirty="0" smtClean="0"/>
              <a:t>Reconstruction w/o constraints</a:t>
            </a:r>
            <a:endParaRPr lang="en-US" dirty="0"/>
          </a:p>
        </p:txBody>
      </p:sp>
      <p:sp>
        <p:nvSpPr>
          <p:cNvPr id="11" name="TextBox 10"/>
          <p:cNvSpPr txBox="1"/>
          <p:nvPr/>
        </p:nvSpPr>
        <p:spPr>
          <a:xfrm>
            <a:off x="6596224" y="5710020"/>
            <a:ext cx="2063144" cy="646331"/>
          </a:xfrm>
          <a:prstGeom prst="rect">
            <a:avLst/>
          </a:prstGeom>
          <a:noFill/>
        </p:spPr>
        <p:txBody>
          <a:bodyPr wrap="square" rtlCol="0">
            <a:spAutoFit/>
          </a:bodyPr>
          <a:lstStyle/>
          <a:p>
            <a:pPr algn="ctr"/>
            <a:r>
              <a:rPr lang="en-US" dirty="0" smtClean="0"/>
              <a:t>Reconstruction with constraints</a:t>
            </a:r>
            <a:endParaRPr lang="en-US" dirty="0"/>
          </a:p>
        </p:txBody>
      </p:sp>
      <p:sp>
        <p:nvSpPr>
          <p:cNvPr id="12" name="TextBox 11"/>
          <p:cNvSpPr txBox="1"/>
          <p:nvPr/>
        </p:nvSpPr>
        <p:spPr>
          <a:xfrm>
            <a:off x="9342970" y="5710020"/>
            <a:ext cx="1938860" cy="646331"/>
          </a:xfrm>
          <a:prstGeom prst="rect">
            <a:avLst/>
          </a:prstGeom>
          <a:noFill/>
        </p:spPr>
        <p:txBody>
          <a:bodyPr wrap="square" rtlCol="0">
            <a:spAutoFit/>
          </a:bodyPr>
          <a:lstStyle/>
          <a:p>
            <a:pPr algn="ctr"/>
            <a:r>
              <a:rPr lang="en-US" dirty="0" smtClean="0"/>
              <a:t>More constraints (5 labels, 212 secs)</a:t>
            </a:r>
            <a:endParaRPr lang="en-US" dirty="0"/>
          </a:p>
        </p:txBody>
      </p:sp>
    </p:spTree>
    <p:extLst>
      <p:ext uri="{BB962C8B-B14F-4D97-AF65-F5344CB8AC3E}">
        <p14:creationId xmlns:p14="http://schemas.microsoft.com/office/powerpoint/2010/main" val="3417225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92908155"/>
              </p:ext>
            </p:extLst>
          </p:nvPr>
        </p:nvGraphicFramePr>
        <p:xfrm>
          <a:off x="1097280" y="2165862"/>
          <a:ext cx="2702560" cy="3665204"/>
        </p:xfrm>
        <a:graphic>
          <a:graphicData uri="http://schemas.openxmlformats.org/presentationml/2006/ole">
            <mc:AlternateContent xmlns:mc="http://schemas.openxmlformats.org/markup-compatibility/2006">
              <mc:Choice xmlns:v="urn:schemas-microsoft-com:vml" Requires="v">
                <p:oleObj spid="_x0000_s37226" name="Image" r:id="rId4" imgW="1319760" imgH="1788840" progId="Photoshop.Image.8">
                  <p:embed/>
                </p:oleObj>
              </mc:Choice>
              <mc:Fallback>
                <p:oleObj name="Image" r:id="rId4" imgW="1319760" imgH="1788840" progId="Photoshop.Image.8">
                  <p:embed/>
                  <p:pic>
                    <p:nvPicPr>
                      <p:cNvPr id="0" name=""/>
                      <p:cNvPicPr/>
                      <p:nvPr/>
                    </p:nvPicPr>
                    <p:blipFill>
                      <a:blip r:embed="rId5"/>
                      <a:stretch>
                        <a:fillRect/>
                      </a:stretch>
                    </p:blipFill>
                    <p:spPr>
                      <a:xfrm>
                        <a:off x="1097280" y="2165862"/>
                        <a:ext cx="2702560" cy="366520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30958554"/>
              </p:ext>
            </p:extLst>
          </p:nvPr>
        </p:nvGraphicFramePr>
        <p:xfrm>
          <a:off x="4792778" y="1981480"/>
          <a:ext cx="2709062" cy="4032699"/>
        </p:xfrm>
        <a:graphic>
          <a:graphicData uri="http://schemas.openxmlformats.org/presentationml/2006/ole">
            <mc:AlternateContent xmlns:mc="http://schemas.openxmlformats.org/markup-compatibility/2006">
              <mc:Choice xmlns:v="urn:schemas-microsoft-com:vml" Requires="v">
                <p:oleObj spid="_x0000_s37227" name="Image" r:id="rId6" imgW="1322640" imgH="1968840" progId="Photoshop.Image.8">
                  <p:embed/>
                </p:oleObj>
              </mc:Choice>
              <mc:Fallback>
                <p:oleObj name="Image" r:id="rId6" imgW="1322640" imgH="1968840" progId="Photoshop.Image.8">
                  <p:embed/>
                  <p:pic>
                    <p:nvPicPr>
                      <p:cNvPr id="0" name=""/>
                      <p:cNvPicPr/>
                      <p:nvPr/>
                    </p:nvPicPr>
                    <p:blipFill>
                      <a:blip r:embed="rId7"/>
                      <a:stretch>
                        <a:fillRect/>
                      </a:stretch>
                    </p:blipFill>
                    <p:spPr>
                      <a:xfrm>
                        <a:off x="4792778" y="1981480"/>
                        <a:ext cx="2709062" cy="4032699"/>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55086590"/>
              </p:ext>
            </p:extLst>
          </p:nvPr>
        </p:nvGraphicFramePr>
        <p:xfrm>
          <a:off x="8493760" y="1981480"/>
          <a:ext cx="2458646" cy="3964405"/>
        </p:xfrm>
        <a:graphic>
          <a:graphicData uri="http://schemas.openxmlformats.org/presentationml/2006/ole">
            <mc:AlternateContent xmlns:mc="http://schemas.openxmlformats.org/markup-compatibility/2006">
              <mc:Choice xmlns:v="urn:schemas-microsoft-com:vml" Requires="v">
                <p:oleObj spid="_x0000_s37228" name="Image" r:id="rId8" imgW="1200600" imgH="1935360" progId="Photoshop.Image.8">
                  <p:embed/>
                </p:oleObj>
              </mc:Choice>
              <mc:Fallback>
                <p:oleObj name="Image" r:id="rId8" imgW="1200600" imgH="1935360" progId="Photoshop.Image.8">
                  <p:embed/>
                  <p:pic>
                    <p:nvPicPr>
                      <p:cNvPr id="0" name=""/>
                      <p:cNvPicPr/>
                      <p:nvPr/>
                    </p:nvPicPr>
                    <p:blipFill>
                      <a:blip r:embed="rId9"/>
                      <a:stretch>
                        <a:fillRect/>
                      </a:stretch>
                    </p:blipFill>
                    <p:spPr>
                      <a:xfrm>
                        <a:off x="8493760" y="1981480"/>
                        <a:ext cx="2458646" cy="396440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917932813"/>
              </p:ext>
            </p:extLst>
          </p:nvPr>
        </p:nvGraphicFramePr>
        <p:xfrm>
          <a:off x="7679645" y="1981480"/>
          <a:ext cx="814115" cy="975080"/>
        </p:xfrm>
        <a:graphic>
          <a:graphicData uri="http://schemas.openxmlformats.org/presentationml/2006/ole">
            <mc:AlternateContent xmlns:mc="http://schemas.openxmlformats.org/markup-compatibility/2006">
              <mc:Choice xmlns:v="urn:schemas-microsoft-com:vml" Requires="v">
                <p:oleObj spid="_x0000_s37229" name="Image" r:id="rId10" imgW="417240" imgH="499680" progId="Photoshop.Image.8">
                  <p:embed/>
                </p:oleObj>
              </mc:Choice>
              <mc:Fallback>
                <p:oleObj name="Image" r:id="rId10" imgW="417240" imgH="499680" progId="Photoshop.Image.8">
                  <p:embed/>
                  <p:pic>
                    <p:nvPicPr>
                      <p:cNvPr id="0" name=""/>
                      <p:cNvPicPr/>
                      <p:nvPr/>
                    </p:nvPicPr>
                    <p:blipFill>
                      <a:blip r:embed="rId11"/>
                      <a:stretch>
                        <a:fillRect/>
                      </a:stretch>
                    </p:blipFill>
                    <p:spPr>
                      <a:xfrm>
                        <a:off x="7679645" y="1981480"/>
                        <a:ext cx="814115" cy="975080"/>
                      </a:xfrm>
                      <a:prstGeom prst="rect">
                        <a:avLst/>
                      </a:prstGeom>
                    </p:spPr>
                  </p:pic>
                </p:oleObj>
              </mc:Fallback>
            </mc:AlternateContent>
          </a:graphicData>
        </a:graphic>
      </p:graphicFrame>
      <p:sp>
        <p:nvSpPr>
          <p:cNvPr id="9" name="TextBox 8"/>
          <p:cNvSpPr txBox="1"/>
          <p:nvPr/>
        </p:nvSpPr>
        <p:spPr>
          <a:xfrm>
            <a:off x="1423536" y="6010370"/>
            <a:ext cx="2261260" cy="707886"/>
          </a:xfrm>
          <a:prstGeom prst="rect">
            <a:avLst/>
          </a:prstGeom>
          <a:noFill/>
        </p:spPr>
        <p:txBody>
          <a:bodyPr wrap="none" rtlCol="0">
            <a:spAutoFit/>
          </a:bodyPr>
          <a:lstStyle/>
          <a:p>
            <a:r>
              <a:rPr lang="en-US" sz="2000" dirty="0" smtClean="0"/>
              <a:t>Input cross-sections</a:t>
            </a:r>
          </a:p>
          <a:p>
            <a:r>
              <a:rPr lang="en-US" sz="2000" dirty="0" smtClean="0"/>
              <a:t>(13 planes, 8 labels)</a:t>
            </a:r>
            <a:endParaRPr lang="en-US" sz="2000" dirty="0"/>
          </a:p>
        </p:txBody>
      </p:sp>
      <p:sp>
        <p:nvSpPr>
          <p:cNvPr id="10" name="TextBox 9"/>
          <p:cNvSpPr txBox="1"/>
          <p:nvPr/>
        </p:nvSpPr>
        <p:spPr>
          <a:xfrm>
            <a:off x="6335766" y="6010370"/>
            <a:ext cx="3160802" cy="707886"/>
          </a:xfrm>
          <a:prstGeom prst="rect">
            <a:avLst/>
          </a:prstGeom>
          <a:noFill/>
        </p:spPr>
        <p:txBody>
          <a:bodyPr wrap="none" rtlCol="0">
            <a:spAutoFit/>
          </a:bodyPr>
          <a:lstStyle/>
          <a:p>
            <a:pPr algn="ctr"/>
            <a:r>
              <a:rPr lang="en-US" sz="2000" dirty="0" smtClean="0"/>
              <a:t>Reconstruction</a:t>
            </a:r>
          </a:p>
          <a:p>
            <a:pPr algn="ctr"/>
            <a:r>
              <a:rPr lang="en-US" sz="2000" dirty="0" smtClean="0"/>
              <a:t>(5 constrained labels, 2758s)</a:t>
            </a:r>
            <a:endParaRPr lang="en-US" sz="2000" dirty="0"/>
          </a:p>
        </p:txBody>
      </p:sp>
    </p:spTree>
    <p:extLst>
      <p:ext uri="{BB962C8B-B14F-4D97-AF65-F5344CB8AC3E}">
        <p14:creationId xmlns:p14="http://schemas.microsoft.com/office/powerpoint/2010/main" val="1229268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32383465"/>
              </p:ext>
            </p:extLst>
          </p:nvPr>
        </p:nvGraphicFramePr>
        <p:xfrm>
          <a:off x="1097280" y="2165862"/>
          <a:ext cx="2702560" cy="3665204"/>
        </p:xfrm>
        <a:graphic>
          <a:graphicData uri="http://schemas.openxmlformats.org/presentationml/2006/ole">
            <mc:AlternateContent xmlns:mc="http://schemas.openxmlformats.org/markup-compatibility/2006">
              <mc:Choice xmlns:v="urn:schemas-microsoft-com:vml" Requires="v">
                <p:oleObj spid="_x0000_s38254" name="Image" r:id="rId4" imgW="1319760" imgH="1788840" progId="Photoshop.Image.8">
                  <p:embed/>
                </p:oleObj>
              </mc:Choice>
              <mc:Fallback>
                <p:oleObj name="Image" r:id="rId4" imgW="1319760" imgH="1788840" progId="Photoshop.Image.8">
                  <p:embed/>
                  <p:pic>
                    <p:nvPicPr>
                      <p:cNvPr id="0" name=""/>
                      <p:cNvPicPr/>
                      <p:nvPr/>
                    </p:nvPicPr>
                    <p:blipFill>
                      <a:blip r:embed="rId5"/>
                      <a:stretch>
                        <a:fillRect/>
                      </a:stretch>
                    </p:blipFill>
                    <p:spPr>
                      <a:xfrm>
                        <a:off x="1097280" y="2165862"/>
                        <a:ext cx="2702560" cy="3665204"/>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591746593"/>
              </p:ext>
            </p:extLst>
          </p:nvPr>
        </p:nvGraphicFramePr>
        <p:xfrm>
          <a:off x="4876800" y="2149366"/>
          <a:ext cx="2763440" cy="3712180"/>
        </p:xfrm>
        <a:graphic>
          <a:graphicData uri="http://schemas.openxmlformats.org/presentationml/2006/ole">
            <mc:AlternateContent xmlns:mc="http://schemas.openxmlformats.org/markup-compatibility/2006">
              <mc:Choice xmlns:v="urn:schemas-microsoft-com:vml" Requires="v">
                <p:oleObj spid="_x0000_s38255" name="Image" r:id="rId6" imgW="688680" imgH="926280" progId="Photoshop.Image.8">
                  <p:embed/>
                </p:oleObj>
              </mc:Choice>
              <mc:Fallback>
                <p:oleObj name="Image" r:id="rId6" imgW="688680" imgH="926280" progId="Photoshop.Image.8">
                  <p:embed/>
                  <p:pic>
                    <p:nvPicPr>
                      <p:cNvPr id="0" name=""/>
                      <p:cNvPicPr/>
                      <p:nvPr/>
                    </p:nvPicPr>
                    <p:blipFill>
                      <a:blip r:embed="rId7"/>
                      <a:stretch>
                        <a:fillRect/>
                      </a:stretch>
                    </p:blipFill>
                    <p:spPr>
                      <a:xfrm>
                        <a:off x="4876800" y="2149366"/>
                        <a:ext cx="2763440" cy="371218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94226523"/>
              </p:ext>
            </p:extLst>
          </p:nvPr>
        </p:nvGraphicFramePr>
        <p:xfrm>
          <a:off x="8136890" y="4236180"/>
          <a:ext cx="2002790" cy="1994582"/>
        </p:xfrm>
        <a:graphic>
          <a:graphicData uri="http://schemas.openxmlformats.org/presentationml/2006/ole">
            <mc:AlternateContent xmlns:mc="http://schemas.openxmlformats.org/markup-compatibility/2006">
              <mc:Choice xmlns:v="urn:schemas-microsoft-com:vml" Requires="v">
                <p:oleObj spid="_x0000_s38256" name="Image" r:id="rId8" imgW="774000" imgH="771120" progId="Photoshop.Image.8">
                  <p:embed/>
                </p:oleObj>
              </mc:Choice>
              <mc:Fallback>
                <p:oleObj name="Image" r:id="rId8" imgW="774000" imgH="771120" progId="Photoshop.Image.8">
                  <p:embed/>
                  <p:pic>
                    <p:nvPicPr>
                      <p:cNvPr id="0" name=""/>
                      <p:cNvPicPr/>
                      <p:nvPr/>
                    </p:nvPicPr>
                    <p:blipFill>
                      <a:blip r:embed="rId9"/>
                      <a:stretch>
                        <a:fillRect/>
                      </a:stretch>
                    </p:blipFill>
                    <p:spPr>
                      <a:xfrm>
                        <a:off x="8136890" y="4236180"/>
                        <a:ext cx="2002790" cy="1994582"/>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864202920"/>
              </p:ext>
            </p:extLst>
          </p:nvPr>
        </p:nvGraphicFramePr>
        <p:xfrm>
          <a:off x="8136890" y="2121807"/>
          <a:ext cx="2002790" cy="2010998"/>
        </p:xfrm>
        <a:graphic>
          <a:graphicData uri="http://schemas.openxmlformats.org/presentationml/2006/ole">
            <mc:AlternateContent xmlns:mc="http://schemas.openxmlformats.org/markup-compatibility/2006">
              <mc:Choice xmlns:v="urn:schemas-microsoft-com:vml" Requires="v">
                <p:oleObj spid="_x0000_s38257" name="Image" r:id="rId10" imgW="774000" imgH="777240" progId="Photoshop.Image.8">
                  <p:embed/>
                </p:oleObj>
              </mc:Choice>
              <mc:Fallback>
                <p:oleObj name="Image" r:id="rId10" imgW="774000" imgH="777240" progId="Photoshop.Image.8">
                  <p:embed/>
                  <p:pic>
                    <p:nvPicPr>
                      <p:cNvPr id="0" name=""/>
                      <p:cNvPicPr/>
                      <p:nvPr/>
                    </p:nvPicPr>
                    <p:blipFill>
                      <a:blip r:embed="rId11"/>
                      <a:stretch>
                        <a:fillRect/>
                      </a:stretch>
                    </p:blipFill>
                    <p:spPr>
                      <a:xfrm>
                        <a:off x="8136890" y="2121807"/>
                        <a:ext cx="2002790" cy="2010998"/>
                      </a:xfrm>
                      <a:prstGeom prst="rect">
                        <a:avLst/>
                      </a:prstGeom>
                    </p:spPr>
                  </p:pic>
                </p:oleObj>
              </mc:Fallback>
            </mc:AlternateContent>
          </a:graphicData>
        </a:graphic>
      </p:graphicFrame>
      <p:sp>
        <p:nvSpPr>
          <p:cNvPr id="11" name="Down Arrow 10"/>
          <p:cNvSpPr/>
          <p:nvPr/>
        </p:nvSpPr>
        <p:spPr>
          <a:xfrm>
            <a:off x="8879840" y="3810214"/>
            <a:ext cx="258445" cy="383037"/>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Oval 11"/>
          <p:cNvSpPr/>
          <p:nvPr/>
        </p:nvSpPr>
        <p:spPr>
          <a:xfrm>
            <a:off x="8752840" y="2837746"/>
            <a:ext cx="640080" cy="5181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TextBox 12"/>
          <p:cNvSpPr txBox="1"/>
          <p:nvPr/>
        </p:nvSpPr>
        <p:spPr>
          <a:xfrm>
            <a:off x="1423536" y="6010370"/>
            <a:ext cx="2261260" cy="707886"/>
          </a:xfrm>
          <a:prstGeom prst="rect">
            <a:avLst/>
          </a:prstGeom>
          <a:noFill/>
        </p:spPr>
        <p:txBody>
          <a:bodyPr wrap="none" rtlCol="0">
            <a:spAutoFit/>
          </a:bodyPr>
          <a:lstStyle/>
          <a:p>
            <a:r>
              <a:rPr lang="en-US" sz="2000" dirty="0" smtClean="0"/>
              <a:t>Input cross-sections</a:t>
            </a:r>
          </a:p>
          <a:p>
            <a:r>
              <a:rPr lang="en-US" sz="2000" dirty="0" smtClean="0"/>
              <a:t>(13 planes, 8 labels)</a:t>
            </a:r>
            <a:endParaRPr lang="en-US" sz="2000" dirty="0"/>
          </a:p>
        </p:txBody>
      </p:sp>
      <p:sp>
        <p:nvSpPr>
          <p:cNvPr id="14" name="TextBox 13"/>
          <p:cNvSpPr txBox="1"/>
          <p:nvPr/>
        </p:nvSpPr>
        <p:spPr>
          <a:xfrm>
            <a:off x="7207578" y="6010370"/>
            <a:ext cx="1417184" cy="400110"/>
          </a:xfrm>
          <a:prstGeom prst="rect">
            <a:avLst/>
          </a:prstGeom>
          <a:noFill/>
        </p:spPr>
        <p:txBody>
          <a:bodyPr wrap="none" rtlCol="0">
            <a:spAutoFit/>
          </a:bodyPr>
          <a:lstStyle/>
          <a:p>
            <a:pPr algn="ctr"/>
            <a:r>
              <a:rPr lang="en-US" sz="2000" dirty="0" smtClean="0"/>
              <a:t>Yellow label</a:t>
            </a:r>
            <a:endParaRPr lang="en-US" sz="2000" dirty="0"/>
          </a:p>
        </p:txBody>
      </p:sp>
      <p:sp>
        <p:nvSpPr>
          <p:cNvPr id="15" name="TextBox 14"/>
          <p:cNvSpPr txBox="1"/>
          <p:nvPr/>
        </p:nvSpPr>
        <p:spPr>
          <a:xfrm>
            <a:off x="10139680" y="2709575"/>
            <a:ext cx="1612044" cy="646331"/>
          </a:xfrm>
          <a:prstGeom prst="rect">
            <a:avLst/>
          </a:prstGeom>
          <a:noFill/>
        </p:spPr>
        <p:txBody>
          <a:bodyPr wrap="none" rtlCol="0">
            <a:spAutoFit/>
          </a:bodyPr>
          <a:lstStyle/>
          <a:p>
            <a:r>
              <a:rPr lang="en-US" dirty="0" smtClean="0"/>
              <a:t>w/o constraint:</a:t>
            </a:r>
          </a:p>
          <a:p>
            <a:r>
              <a:rPr lang="en-US" dirty="0" smtClean="0"/>
              <a:t>Genus 2</a:t>
            </a:r>
            <a:endParaRPr lang="en-US" dirty="0"/>
          </a:p>
        </p:txBody>
      </p:sp>
      <p:sp>
        <p:nvSpPr>
          <p:cNvPr id="16" name="TextBox 15"/>
          <p:cNvSpPr txBox="1"/>
          <p:nvPr/>
        </p:nvSpPr>
        <p:spPr>
          <a:xfrm>
            <a:off x="10139680" y="4831521"/>
            <a:ext cx="1404423" cy="646331"/>
          </a:xfrm>
          <a:prstGeom prst="rect">
            <a:avLst/>
          </a:prstGeom>
          <a:noFill/>
        </p:spPr>
        <p:txBody>
          <a:bodyPr wrap="none" rtlCol="0">
            <a:spAutoFit/>
          </a:bodyPr>
          <a:lstStyle/>
          <a:p>
            <a:r>
              <a:rPr lang="en-US" dirty="0" smtClean="0"/>
              <a:t>w constraint:</a:t>
            </a:r>
          </a:p>
          <a:p>
            <a:r>
              <a:rPr lang="en-US" dirty="0" smtClean="0"/>
              <a:t>Genus 1</a:t>
            </a:r>
            <a:endParaRPr lang="en-US" dirty="0"/>
          </a:p>
        </p:txBody>
      </p:sp>
    </p:spTree>
    <p:extLst>
      <p:ext uri="{BB962C8B-B14F-4D97-AF65-F5344CB8AC3E}">
        <p14:creationId xmlns:p14="http://schemas.microsoft.com/office/powerpoint/2010/main" val="438101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168246936"/>
              </p:ext>
            </p:extLst>
          </p:nvPr>
        </p:nvGraphicFramePr>
        <p:xfrm>
          <a:off x="4919155" y="2202417"/>
          <a:ext cx="2719424" cy="3822146"/>
        </p:xfrm>
        <a:graphic>
          <a:graphicData uri="http://schemas.openxmlformats.org/presentationml/2006/ole">
            <mc:AlternateContent xmlns:mc="http://schemas.openxmlformats.org/markup-compatibility/2006">
              <mc:Choice xmlns:v="urn:schemas-microsoft-com:vml" Requires="v">
                <p:oleObj spid="_x0000_s46327" name="Image" r:id="rId4" imgW="7390440" imgH="10387080" progId="Photoshop.Image.8">
                  <p:embed/>
                </p:oleObj>
              </mc:Choice>
              <mc:Fallback>
                <p:oleObj name="Image" r:id="rId4" imgW="7390440" imgH="10387080" progId="Photoshop.Image.8">
                  <p:embed/>
                  <p:pic>
                    <p:nvPicPr>
                      <p:cNvPr id="0" name=""/>
                      <p:cNvPicPr/>
                      <p:nvPr/>
                    </p:nvPicPr>
                    <p:blipFill>
                      <a:blip r:embed="rId5"/>
                      <a:stretch>
                        <a:fillRect/>
                      </a:stretch>
                    </p:blipFill>
                    <p:spPr>
                      <a:xfrm>
                        <a:off x="4919155" y="2202417"/>
                        <a:ext cx="2719424" cy="382214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Interaction</a:t>
            </a:r>
            <a:endParaRPr lang="en-US" dirty="0"/>
          </a:p>
        </p:txBody>
      </p:sp>
      <p:sp>
        <p:nvSpPr>
          <p:cNvPr id="3" name="Content Placeholder 2"/>
          <p:cNvSpPr>
            <a:spLocks noGrp="1"/>
          </p:cNvSpPr>
          <p:nvPr>
            <p:ph idx="1"/>
          </p:nvPr>
        </p:nvSpPr>
        <p:spPr/>
        <p:txBody>
          <a:bodyPr/>
          <a:lstStyle/>
          <a:p>
            <a:r>
              <a:rPr lang="en-US" dirty="0" smtClean="0"/>
              <a:t>Selecting candidate topology</a:t>
            </a:r>
          </a:p>
          <a:p>
            <a:r>
              <a:rPr lang="en-US" dirty="0" smtClean="0"/>
              <a:t>Sketching new topology</a:t>
            </a:r>
          </a:p>
          <a:p>
            <a:pPr lvl="1"/>
            <a:r>
              <a:rPr lang="en-US" dirty="0" smtClean="0"/>
              <a:t>Modifying the vector function</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4127097516"/>
              </p:ext>
            </p:extLst>
          </p:nvPr>
        </p:nvGraphicFramePr>
        <p:xfrm>
          <a:off x="7883783" y="2513141"/>
          <a:ext cx="1172810" cy="3200697"/>
        </p:xfrm>
        <a:graphic>
          <a:graphicData uri="http://schemas.openxmlformats.org/presentationml/2006/ole">
            <mc:AlternateContent xmlns:mc="http://schemas.openxmlformats.org/markup-compatibility/2006">
              <mc:Choice xmlns:v="urn:schemas-microsoft-com:vml" Requires="v">
                <p:oleObj spid="_x0000_s46328" name="Image" r:id="rId6" imgW="3187080" imgH="8698320" progId="Photoshop.Image.8">
                  <p:embed/>
                </p:oleObj>
              </mc:Choice>
              <mc:Fallback>
                <p:oleObj name="Image" r:id="rId6" imgW="3187080" imgH="8698320" progId="Photoshop.Image.8">
                  <p:embed/>
                  <p:pic>
                    <p:nvPicPr>
                      <p:cNvPr id="0" name=""/>
                      <p:cNvPicPr/>
                      <p:nvPr/>
                    </p:nvPicPr>
                    <p:blipFill>
                      <a:blip r:embed="rId7"/>
                      <a:stretch>
                        <a:fillRect/>
                      </a:stretch>
                    </p:blipFill>
                    <p:spPr>
                      <a:xfrm>
                        <a:off x="7883783" y="2513141"/>
                        <a:ext cx="1172810" cy="320069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94185176"/>
              </p:ext>
            </p:extLst>
          </p:nvPr>
        </p:nvGraphicFramePr>
        <p:xfrm>
          <a:off x="9347200" y="2343944"/>
          <a:ext cx="2490469" cy="3752057"/>
        </p:xfrm>
        <a:graphic>
          <a:graphicData uri="http://schemas.openxmlformats.org/presentationml/2006/ole">
            <mc:AlternateContent xmlns:mc="http://schemas.openxmlformats.org/markup-compatibility/2006">
              <mc:Choice xmlns:v="urn:schemas-microsoft-com:vml" Requires="v">
                <p:oleObj spid="_x0000_s46329" name="Image" r:id="rId8" imgW="6768000" imgH="10196640" progId="Photoshop.Image.8">
                  <p:embed/>
                </p:oleObj>
              </mc:Choice>
              <mc:Fallback>
                <p:oleObj name="Image" r:id="rId8" imgW="6768000" imgH="10196640" progId="Photoshop.Image.8">
                  <p:embed/>
                  <p:pic>
                    <p:nvPicPr>
                      <p:cNvPr id="0" name=""/>
                      <p:cNvPicPr/>
                      <p:nvPr/>
                    </p:nvPicPr>
                    <p:blipFill>
                      <a:blip r:embed="rId9"/>
                      <a:stretch>
                        <a:fillRect/>
                      </a:stretch>
                    </p:blipFill>
                    <p:spPr>
                      <a:xfrm>
                        <a:off x="9347200" y="2343944"/>
                        <a:ext cx="2490469" cy="3752057"/>
                      </a:xfrm>
                      <a:prstGeom prst="rect">
                        <a:avLst/>
                      </a:prstGeom>
                    </p:spPr>
                  </p:pic>
                </p:oleObj>
              </mc:Fallback>
            </mc:AlternateContent>
          </a:graphicData>
        </a:graphic>
      </p:graphicFrame>
      <p:sp>
        <p:nvSpPr>
          <p:cNvPr id="9" name="Right Arrow 8"/>
          <p:cNvSpPr/>
          <p:nvPr/>
        </p:nvSpPr>
        <p:spPr>
          <a:xfrm>
            <a:off x="7415784" y="3968496"/>
            <a:ext cx="393192" cy="25147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Right Arrow 9"/>
          <p:cNvSpPr/>
          <p:nvPr/>
        </p:nvSpPr>
        <p:spPr>
          <a:xfrm>
            <a:off x="8884512" y="3968496"/>
            <a:ext cx="393192" cy="251476"/>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47012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t>
            </a:r>
            <a:endParaRPr lang="en-US" dirty="0"/>
          </a:p>
        </p:txBody>
      </p:sp>
      <p:sp>
        <p:nvSpPr>
          <p:cNvPr id="3" name="Content Placeholder 2"/>
          <p:cNvSpPr>
            <a:spLocks noGrp="1"/>
          </p:cNvSpPr>
          <p:nvPr>
            <p:ph idx="1"/>
          </p:nvPr>
        </p:nvSpPr>
        <p:spPr/>
        <p:txBody>
          <a:bodyPr/>
          <a:lstStyle/>
          <a:p>
            <a:r>
              <a:rPr lang="en-US" dirty="0" smtClean="0"/>
              <a:t>First algorithm for modeling multi-labelled domains with topology control</a:t>
            </a:r>
          </a:p>
          <a:p>
            <a:r>
              <a:rPr lang="en-US" dirty="0" smtClean="0"/>
              <a:t>Interface sets for topology exploration of material interfaces</a:t>
            </a:r>
          </a:p>
          <a:p>
            <a:endParaRPr lang="en-US" dirty="0"/>
          </a:p>
          <a:p>
            <a:r>
              <a:rPr lang="en-US" dirty="0" smtClean="0"/>
              <a:t>Limitations</a:t>
            </a:r>
          </a:p>
          <a:p>
            <a:pPr lvl="1"/>
            <a:r>
              <a:rPr lang="en-US" dirty="0" smtClean="0"/>
              <a:t>Topology exploration is computational expensive</a:t>
            </a:r>
          </a:p>
          <a:p>
            <a:pPr lvl="1"/>
            <a:r>
              <a:rPr lang="en-US" dirty="0" smtClean="0"/>
              <a:t>The space of explored topologies is often insufficient</a:t>
            </a:r>
          </a:p>
        </p:txBody>
      </p:sp>
    </p:spTree>
    <p:extLst>
      <p:ext uri="{BB962C8B-B14F-4D97-AF65-F5344CB8AC3E}">
        <p14:creationId xmlns:p14="http://schemas.microsoft.com/office/powerpoint/2010/main" val="326265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Analysis </a:t>
            </a:r>
            <a:r>
              <a:rPr lang="en-US" dirty="0"/>
              <a:t>of interface sets topology </a:t>
            </a:r>
            <a:endParaRPr lang="en-US" dirty="0" smtClean="0"/>
          </a:p>
          <a:p>
            <a:pPr lvl="1"/>
            <a:r>
              <a:rPr lang="en-US" dirty="0" smtClean="0"/>
              <a:t>Critical </a:t>
            </a:r>
            <a:r>
              <a:rPr lang="en-US" dirty="0"/>
              <a:t>points/offsets, their </a:t>
            </a:r>
            <a:r>
              <a:rPr lang="en-US" dirty="0" smtClean="0"/>
              <a:t>types, connectivity</a:t>
            </a:r>
          </a:p>
          <a:p>
            <a:r>
              <a:rPr lang="en-US" dirty="0" smtClean="0"/>
              <a:t>Consider </a:t>
            </a:r>
            <a:r>
              <a:rPr lang="en-US" dirty="0"/>
              <a:t>other topological properties </a:t>
            </a:r>
            <a:endParaRPr lang="en-US" dirty="0" smtClean="0"/>
          </a:p>
          <a:p>
            <a:pPr lvl="1"/>
            <a:r>
              <a:rPr lang="en-US" dirty="0" smtClean="0"/>
              <a:t>Adjacency </a:t>
            </a:r>
            <a:r>
              <a:rPr lang="en-US" dirty="0"/>
              <a:t>of </a:t>
            </a:r>
            <a:r>
              <a:rPr lang="en-US" dirty="0" smtClean="0"/>
              <a:t>labels, topology of non-manifold junctions</a:t>
            </a:r>
            <a:endParaRPr lang="en-US" dirty="0"/>
          </a:p>
          <a:p>
            <a:r>
              <a:rPr lang="en-US" dirty="0" smtClean="0"/>
              <a:t>Extension to other </a:t>
            </a:r>
            <a:r>
              <a:rPr lang="en-US" dirty="0"/>
              <a:t>inputs </a:t>
            </a:r>
            <a:r>
              <a:rPr lang="en-US" dirty="0" smtClean="0"/>
              <a:t>and to topology </a:t>
            </a:r>
            <a:r>
              <a:rPr lang="en-US" dirty="0"/>
              <a:t>repair</a:t>
            </a:r>
          </a:p>
          <a:p>
            <a:endParaRPr lang="en-US" dirty="0"/>
          </a:p>
        </p:txBody>
      </p:sp>
    </p:spTree>
    <p:extLst>
      <p:ext uri="{BB962C8B-B14F-4D97-AF65-F5344CB8AC3E}">
        <p14:creationId xmlns:p14="http://schemas.microsoft.com/office/powerpoint/2010/main" val="2329731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Applications of multi-labelled domains</a:t>
            </a:r>
            <a:endParaRPr lang="en-US" dirty="0"/>
          </a:p>
        </p:txBody>
      </p:sp>
      <p:sp>
        <p:nvSpPr>
          <p:cNvPr id="6" name="TextBox 5"/>
          <p:cNvSpPr txBox="1"/>
          <p:nvPr/>
        </p:nvSpPr>
        <p:spPr>
          <a:xfrm>
            <a:off x="839894" y="6094741"/>
            <a:ext cx="1731564" cy="461665"/>
          </a:xfrm>
          <a:prstGeom prst="rect">
            <a:avLst/>
          </a:prstGeom>
          <a:noFill/>
        </p:spPr>
        <p:txBody>
          <a:bodyPr wrap="none" rtlCol="0">
            <a:spAutoFit/>
          </a:bodyPr>
          <a:lstStyle/>
          <a:p>
            <a:r>
              <a:rPr lang="en-US" sz="2400" dirty="0" smtClean="0"/>
              <a:t>Biomedicine</a:t>
            </a:r>
            <a:endParaRPr lang="en-US" sz="2400" dirty="0"/>
          </a:p>
        </p:txBody>
      </p:sp>
      <p:sp>
        <p:nvSpPr>
          <p:cNvPr id="7" name="TextBox 6"/>
          <p:cNvSpPr txBox="1"/>
          <p:nvPr/>
        </p:nvSpPr>
        <p:spPr>
          <a:xfrm>
            <a:off x="3538480" y="6094741"/>
            <a:ext cx="2033314" cy="461665"/>
          </a:xfrm>
          <a:prstGeom prst="rect">
            <a:avLst/>
          </a:prstGeom>
          <a:noFill/>
        </p:spPr>
        <p:txBody>
          <a:bodyPr wrap="none" rtlCol="0">
            <a:spAutoFit/>
          </a:bodyPr>
          <a:lstStyle/>
          <a:p>
            <a:r>
              <a:rPr lang="en-US" sz="2400" dirty="0" smtClean="0"/>
              <a:t>Manufacturing</a:t>
            </a:r>
            <a:endParaRPr lang="en-US" sz="2400" dirty="0"/>
          </a:p>
        </p:txBody>
      </p:sp>
      <p:sp>
        <p:nvSpPr>
          <p:cNvPr id="8" name="TextBox 7"/>
          <p:cNvSpPr txBox="1"/>
          <p:nvPr/>
        </p:nvSpPr>
        <p:spPr>
          <a:xfrm>
            <a:off x="6954617" y="6094741"/>
            <a:ext cx="1210588" cy="461665"/>
          </a:xfrm>
          <a:prstGeom prst="rect">
            <a:avLst/>
          </a:prstGeom>
          <a:noFill/>
        </p:spPr>
        <p:txBody>
          <a:bodyPr wrap="none" rtlCol="0">
            <a:spAutoFit/>
          </a:bodyPr>
          <a:lstStyle/>
          <a:p>
            <a:r>
              <a:rPr lang="en-US" sz="2400" dirty="0" smtClean="0"/>
              <a:t>Geology</a:t>
            </a:r>
            <a:endParaRPr lang="en-US" sz="2400" dirty="0"/>
          </a:p>
        </p:txBody>
      </p:sp>
      <p:sp>
        <p:nvSpPr>
          <p:cNvPr id="9" name="TextBox 8"/>
          <p:cNvSpPr txBox="1"/>
          <p:nvPr/>
        </p:nvSpPr>
        <p:spPr>
          <a:xfrm>
            <a:off x="9347200" y="6094741"/>
            <a:ext cx="2063385" cy="461665"/>
          </a:xfrm>
          <a:prstGeom prst="rect">
            <a:avLst/>
          </a:prstGeom>
          <a:noFill/>
        </p:spPr>
        <p:txBody>
          <a:bodyPr wrap="none" rtlCol="0">
            <a:spAutoFit/>
          </a:bodyPr>
          <a:lstStyle/>
          <a:p>
            <a:r>
              <a:rPr lang="en-US" sz="2400" dirty="0" smtClean="0"/>
              <a:t>Fluid Dynamics</a:t>
            </a:r>
            <a:endParaRPr lang="en-US" sz="2400" dirty="0"/>
          </a:p>
        </p:txBody>
      </p:sp>
      <p:pic>
        <p:nvPicPr>
          <p:cNvPr id="10" name="Picture 9" descr="2B0A7AE1-ED13-4DFD-B758-C35891D6134C.png"/>
          <p:cNvPicPr>
            <a:picLocks noChangeAspect="1"/>
          </p:cNvPicPr>
          <p:nvPr/>
        </p:nvPicPr>
        <p:blipFill rotWithShape="1">
          <a:blip r:embed="rId3">
            <a:extLst>
              <a:ext uri="{28A0092B-C50C-407E-A947-70E740481C1C}">
                <a14:useLocalDpi xmlns:a14="http://schemas.microsoft.com/office/drawing/2010/main" val="0"/>
              </a:ext>
            </a:extLst>
          </a:blip>
          <a:srcRect r="77802"/>
          <a:stretch/>
        </p:blipFill>
        <p:spPr>
          <a:xfrm>
            <a:off x="750216" y="2660904"/>
            <a:ext cx="2246134" cy="3237743"/>
          </a:xfrm>
          <a:prstGeom prst="rect">
            <a:avLst/>
          </a:prstGeom>
        </p:spPr>
      </p:pic>
      <p:pic>
        <p:nvPicPr>
          <p:cNvPr id="11" name="Picture 10" descr="2B0A7AE1-ED13-4DFD-B758-C35891D6134C.png"/>
          <p:cNvPicPr>
            <a:picLocks noChangeAspect="1"/>
          </p:cNvPicPr>
          <p:nvPr/>
        </p:nvPicPr>
        <p:blipFill rotWithShape="1">
          <a:blip r:embed="rId3">
            <a:extLst>
              <a:ext uri="{28A0092B-C50C-407E-A947-70E740481C1C}">
                <a14:useLocalDpi xmlns:a14="http://schemas.microsoft.com/office/drawing/2010/main" val="0"/>
              </a:ext>
            </a:extLst>
          </a:blip>
          <a:srcRect l="49839" r="27408"/>
          <a:stretch/>
        </p:blipFill>
        <p:spPr>
          <a:xfrm>
            <a:off x="3522172" y="2816352"/>
            <a:ext cx="2347261" cy="3063481"/>
          </a:xfrm>
          <a:prstGeom prst="rect">
            <a:avLst/>
          </a:prstGeom>
        </p:spPr>
      </p:pic>
      <p:pic>
        <p:nvPicPr>
          <p:cNvPr id="12" name="Picture 11" descr="2B0A7AE1-ED13-4DFD-B758-C35891D6134C.png"/>
          <p:cNvPicPr>
            <a:picLocks noChangeAspect="1"/>
          </p:cNvPicPr>
          <p:nvPr/>
        </p:nvPicPr>
        <p:blipFill rotWithShape="1">
          <a:blip r:embed="rId3">
            <a:extLst>
              <a:ext uri="{28A0092B-C50C-407E-A947-70E740481C1C}">
                <a14:useLocalDpi xmlns:a14="http://schemas.microsoft.com/office/drawing/2010/main" val="0"/>
              </a:ext>
            </a:extLst>
          </a:blip>
          <a:srcRect l="73596" r="1876"/>
          <a:stretch/>
        </p:blipFill>
        <p:spPr>
          <a:xfrm>
            <a:off x="6473814" y="2816352"/>
            <a:ext cx="2300156" cy="3090526"/>
          </a:xfrm>
          <a:prstGeom prst="rect">
            <a:avLst/>
          </a:prstGeom>
        </p:spPr>
      </p:pic>
      <p:pic>
        <p:nvPicPr>
          <p:cNvPr id="4" name="Picture 3" descr="fluid.png"/>
          <p:cNvPicPr>
            <a:picLocks noChangeAspect="1"/>
          </p:cNvPicPr>
          <p:nvPr/>
        </p:nvPicPr>
        <p:blipFill rotWithShape="1">
          <a:blip r:embed="rId4">
            <a:extLst>
              <a:ext uri="{28A0092B-C50C-407E-A947-70E740481C1C}">
                <a14:useLocalDpi xmlns:a14="http://schemas.microsoft.com/office/drawing/2010/main" val="0"/>
              </a:ext>
            </a:extLst>
          </a:blip>
          <a:srcRect r="50411"/>
          <a:stretch/>
        </p:blipFill>
        <p:spPr>
          <a:xfrm>
            <a:off x="9279562" y="2821124"/>
            <a:ext cx="2275882" cy="1484184"/>
          </a:xfrm>
          <a:prstGeom prst="rect">
            <a:avLst/>
          </a:prstGeom>
        </p:spPr>
      </p:pic>
      <p:pic>
        <p:nvPicPr>
          <p:cNvPr id="16" name="Picture 15" descr="fluid.png"/>
          <p:cNvPicPr>
            <a:picLocks noChangeAspect="1"/>
          </p:cNvPicPr>
          <p:nvPr/>
        </p:nvPicPr>
        <p:blipFill rotWithShape="1">
          <a:blip r:embed="rId4">
            <a:extLst>
              <a:ext uri="{28A0092B-C50C-407E-A947-70E740481C1C}">
                <a14:useLocalDpi xmlns:a14="http://schemas.microsoft.com/office/drawing/2010/main" val="0"/>
              </a:ext>
            </a:extLst>
          </a:blip>
          <a:srcRect l="50104"/>
          <a:stretch/>
        </p:blipFill>
        <p:spPr>
          <a:xfrm>
            <a:off x="9292135" y="4444779"/>
            <a:ext cx="2289969" cy="1484184"/>
          </a:xfrm>
          <a:prstGeom prst="rect">
            <a:avLst/>
          </a:prstGeom>
        </p:spPr>
      </p:pic>
    </p:spTree>
    <p:extLst>
      <p:ext uri="{BB962C8B-B14F-4D97-AF65-F5344CB8AC3E}">
        <p14:creationId xmlns:p14="http://schemas.microsoft.com/office/powerpoint/2010/main" val="1827995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73000"/>
          </a:schemeClr>
        </a:solidFill>
        <a:effectLst/>
      </p:bgPr>
    </p:bg>
    <p:spTree>
      <p:nvGrpSpPr>
        <p:cNvPr id="1" name=""/>
        <p:cNvGrpSpPr/>
        <p:nvPr/>
      </p:nvGrpSpPr>
      <p:grpSpPr>
        <a:xfrm>
          <a:off x="0" y="0"/>
          <a:ext cx="0" cy="0"/>
          <a:chOff x="0" y="0"/>
          <a:chExt cx="0" cy="0"/>
        </a:xfrm>
      </p:grpSpPr>
      <p:sp>
        <p:nvSpPr>
          <p:cNvPr id="3" name="Rectangle 2"/>
          <p:cNvSpPr/>
          <p:nvPr/>
        </p:nvSpPr>
        <p:spPr>
          <a:xfrm>
            <a:off x="196770" y="233032"/>
            <a:ext cx="11632557" cy="1657161"/>
          </a:xfrm>
          <a:prstGeom prst="rect">
            <a:avLst/>
          </a:prstGeom>
          <a:ln>
            <a:noFill/>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nvGrpSpPr>
          <p:cNvPr id="13" name="Group 12"/>
          <p:cNvGrpSpPr/>
          <p:nvPr/>
        </p:nvGrpSpPr>
        <p:grpSpPr>
          <a:xfrm>
            <a:off x="954264" y="1000450"/>
            <a:ext cx="11237736" cy="2434126"/>
            <a:chOff x="954264" y="409435"/>
            <a:chExt cx="11237736" cy="2434126"/>
          </a:xfrm>
        </p:grpSpPr>
        <p:pic>
          <p:nvPicPr>
            <p:cNvPr id="6" name="Picture 5"/>
            <p:cNvPicPr>
              <a:picLocks noChangeAspect="1"/>
            </p:cNvPicPr>
            <p:nvPr/>
          </p:nvPicPr>
          <p:blipFill>
            <a:blip r:embed="rId3"/>
            <a:stretch>
              <a:fillRect/>
            </a:stretch>
          </p:blipFill>
          <p:spPr>
            <a:xfrm>
              <a:off x="954264" y="539126"/>
              <a:ext cx="2658731" cy="2027434"/>
            </a:xfrm>
            <a:prstGeom prst="rect">
              <a:avLst/>
            </a:prstGeom>
          </p:spPr>
        </p:pic>
        <p:pic>
          <p:nvPicPr>
            <p:cNvPr id="7" name="Picture 6"/>
            <p:cNvPicPr>
              <a:picLocks noChangeAspect="1"/>
            </p:cNvPicPr>
            <p:nvPr/>
          </p:nvPicPr>
          <p:blipFill>
            <a:blip r:embed="rId4"/>
            <a:stretch>
              <a:fillRect/>
            </a:stretch>
          </p:blipFill>
          <p:spPr>
            <a:xfrm>
              <a:off x="3832160" y="409435"/>
              <a:ext cx="4419742" cy="2243974"/>
            </a:xfrm>
            <a:prstGeom prst="rect">
              <a:avLst/>
            </a:prstGeom>
          </p:spPr>
        </p:pic>
        <p:grpSp>
          <p:nvGrpSpPr>
            <p:cNvPr id="8" name="Group 7"/>
            <p:cNvGrpSpPr/>
            <p:nvPr/>
          </p:nvGrpSpPr>
          <p:grpSpPr>
            <a:xfrm>
              <a:off x="7017708" y="539127"/>
              <a:ext cx="5174292" cy="2304434"/>
              <a:chOff x="423319" y="517437"/>
              <a:chExt cx="5626231" cy="2286000"/>
            </a:xfrm>
          </p:grpSpPr>
          <p:pic>
            <p:nvPicPr>
              <p:cNvPr id="9" name="Picture 8" descr="mouse_cs.png"/>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3319" y="517437"/>
                <a:ext cx="3976740" cy="2286000"/>
              </a:xfrm>
              <a:prstGeom prst="rect">
                <a:avLst/>
              </a:prstGeom>
            </p:spPr>
          </p:pic>
          <p:pic>
            <p:nvPicPr>
              <p:cNvPr id="10" name="Picture 9" descr="mouse_csmode_constraint.png"/>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072810" y="517437"/>
                <a:ext cx="3976740" cy="2286000"/>
              </a:xfrm>
              <a:prstGeom prst="rect">
                <a:avLst/>
              </a:prstGeom>
            </p:spPr>
          </p:pic>
        </p:grpSp>
      </p:grpSp>
      <p:sp>
        <p:nvSpPr>
          <p:cNvPr id="11" name="Title 1"/>
          <p:cNvSpPr txBox="1">
            <a:spLocks/>
          </p:cNvSpPr>
          <p:nvPr/>
        </p:nvSpPr>
        <p:spPr bwMode="auto">
          <a:xfrm>
            <a:off x="1542648" y="4079638"/>
            <a:ext cx="8940800" cy="1219200"/>
          </a:xfrm>
          <a:prstGeom prst="rect">
            <a:avLst/>
          </a:prstGeom>
          <a:noFill/>
          <a:ln>
            <a:noFill/>
          </a:ln>
          <a:effectLst>
            <a:outerShdw dist="1796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0000"/>
                </a:solidFill>
                <a:latin typeface="+mj-lt"/>
                <a:ea typeface="+mj-ea"/>
                <a:cs typeface="+mj-cs"/>
              </a:defRPr>
            </a:lvl1pPr>
            <a:lvl2pPr algn="l" rtl="0" eaLnBrk="1" fontAlgn="base" hangingPunct="1">
              <a:spcBef>
                <a:spcPct val="0"/>
              </a:spcBef>
              <a:spcAft>
                <a:spcPct val="0"/>
              </a:spcAft>
              <a:defRPr sz="3700" b="1">
                <a:solidFill>
                  <a:srgbClr val="000000"/>
                </a:solidFill>
                <a:latin typeface="Arial" charset="0"/>
              </a:defRPr>
            </a:lvl2pPr>
            <a:lvl3pPr algn="l" rtl="0" eaLnBrk="1" fontAlgn="base" hangingPunct="1">
              <a:spcBef>
                <a:spcPct val="0"/>
              </a:spcBef>
              <a:spcAft>
                <a:spcPct val="0"/>
              </a:spcAft>
              <a:defRPr sz="3700" b="1">
                <a:solidFill>
                  <a:srgbClr val="000000"/>
                </a:solidFill>
                <a:latin typeface="Arial" charset="0"/>
              </a:defRPr>
            </a:lvl3pPr>
            <a:lvl4pPr algn="l" rtl="0" eaLnBrk="1" fontAlgn="base" hangingPunct="1">
              <a:spcBef>
                <a:spcPct val="0"/>
              </a:spcBef>
              <a:spcAft>
                <a:spcPct val="0"/>
              </a:spcAft>
              <a:defRPr sz="3700" b="1">
                <a:solidFill>
                  <a:srgbClr val="000000"/>
                </a:solidFill>
                <a:latin typeface="Arial" charset="0"/>
              </a:defRPr>
            </a:lvl4pPr>
            <a:lvl5pPr algn="l" rtl="0" eaLnBrk="1" fontAlgn="base" hangingPunct="1">
              <a:spcBef>
                <a:spcPct val="0"/>
              </a:spcBef>
              <a:spcAft>
                <a:spcPct val="0"/>
              </a:spcAft>
              <a:defRPr sz="3700" b="1">
                <a:solidFill>
                  <a:srgbClr val="000000"/>
                </a:solidFill>
                <a:latin typeface="Arial" charset="0"/>
              </a:defRPr>
            </a:lvl5pPr>
            <a:lvl6pPr marL="457200" algn="l" rtl="0" eaLnBrk="1" fontAlgn="base" hangingPunct="1">
              <a:spcBef>
                <a:spcPct val="0"/>
              </a:spcBef>
              <a:spcAft>
                <a:spcPct val="0"/>
              </a:spcAft>
              <a:defRPr sz="3700" b="1">
                <a:solidFill>
                  <a:srgbClr val="000000"/>
                </a:solidFill>
                <a:latin typeface="Arial" charset="0"/>
              </a:defRPr>
            </a:lvl6pPr>
            <a:lvl7pPr marL="914400" algn="l" rtl="0" eaLnBrk="1" fontAlgn="base" hangingPunct="1">
              <a:spcBef>
                <a:spcPct val="0"/>
              </a:spcBef>
              <a:spcAft>
                <a:spcPct val="0"/>
              </a:spcAft>
              <a:defRPr sz="3700" b="1">
                <a:solidFill>
                  <a:srgbClr val="000000"/>
                </a:solidFill>
                <a:latin typeface="Arial" charset="0"/>
              </a:defRPr>
            </a:lvl7pPr>
            <a:lvl8pPr marL="1371600" algn="l" rtl="0" eaLnBrk="1" fontAlgn="base" hangingPunct="1">
              <a:spcBef>
                <a:spcPct val="0"/>
              </a:spcBef>
              <a:spcAft>
                <a:spcPct val="0"/>
              </a:spcAft>
              <a:defRPr sz="3700" b="1">
                <a:solidFill>
                  <a:srgbClr val="000000"/>
                </a:solidFill>
                <a:latin typeface="Arial" charset="0"/>
              </a:defRPr>
            </a:lvl8pPr>
            <a:lvl9pPr marL="1828800" algn="l" rtl="0" eaLnBrk="1" fontAlgn="base" hangingPunct="1">
              <a:spcBef>
                <a:spcPct val="0"/>
              </a:spcBef>
              <a:spcAft>
                <a:spcPct val="0"/>
              </a:spcAft>
              <a:defRPr sz="3700" b="1">
                <a:solidFill>
                  <a:srgbClr val="000000"/>
                </a:solidFill>
                <a:latin typeface="Arial" charset="0"/>
              </a:defRPr>
            </a:lvl9pPr>
          </a:lstStyle>
          <a:p>
            <a:pPr algn="ctr"/>
            <a:r>
              <a:rPr lang="en-US" sz="4400" dirty="0" smtClean="0"/>
              <a:t>Thank you!</a:t>
            </a:r>
          </a:p>
          <a:p>
            <a:pPr algn="ctr"/>
            <a:r>
              <a:rPr lang="en-US" sz="3200" dirty="0" smtClean="0"/>
              <a:t>Q&amp;A</a:t>
            </a:r>
            <a:endParaRPr lang="en-US" sz="3200" dirty="0"/>
          </a:p>
        </p:txBody>
      </p:sp>
    </p:spTree>
    <p:extLst>
      <p:ext uri="{BB962C8B-B14F-4D97-AF65-F5344CB8AC3E}">
        <p14:creationId xmlns:p14="http://schemas.microsoft.com/office/powerpoint/2010/main" val="3095236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5" name="Content Placeholder 2"/>
          <p:cNvSpPr>
            <a:spLocks noGrp="1"/>
          </p:cNvSpPr>
          <p:nvPr>
            <p:ph idx="1"/>
          </p:nvPr>
        </p:nvSpPr>
        <p:spPr>
          <a:xfrm>
            <a:off x="463552" y="1905000"/>
            <a:ext cx="10600688" cy="4648200"/>
          </a:xfrm>
        </p:spPr>
        <p:txBody>
          <a:bodyPr/>
          <a:lstStyle/>
          <a:p>
            <a:r>
              <a:rPr lang="en-US" dirty="0" smtClean="0"/>
              <a:t>Topology of material interfaces</a:t>
            </a:r>
          </a:p>
          <a:p>
            <a:pPr lvl="1"/>
            <a:r>
              <a:rPr lang="en-US" dirty="0" smtClean="0"/>
              <a:t>2-labels: number and genus (# handles) of boundary surface</a:t>
            </a:r>
          </a:p>
        </p:txBody>
      </p:sp>
      <p:grpSp>
        <p:nvGrpSpPr>
          <p:cNvPr id="15" name="Group 14"/>
          <p:cNvGrpSpPr/>
          <p:nvPr/>
        </p:nvGrpSpPr>
        <p:grpSpPr>
          <a:xfrm>
            <a:off x="3996903" y="3572692"/>
            <a:ext cx="4521656" cy="2130966"/>
            <a:chOff x="3996903" y="3572692"/>
            <a:chExt cx="4521656" cy="2130966"/>
          </a:xfrm>
        </p:grpSpPr>
        <p:pic>
          <p:nvPicPr>
            <p:cNvPr id="29" name="Picture 28"/>
            <p:cNvPicPr>
              <a:picLocks noChangeAspect="1"/>
            </p:cNvPicPr>
            <p:nvPr/>
          </p:nvPicPr>
          <p:blipFill rotWithShape="1">
            <a:blip r:embed="rId3"/>
            <a:srcRect l="21018" t="42083" r="61389" b="30417"/>
            <a:stretch/>
          </p:blipFill>
          <p:spPr>
            <a:xfrm>
              <a:off x="3996903" y="3572692"/>
              <a:ext cx="2239160" cy="2130966"/>
            </a:xfrm>
            <a:prstGeom prst="rect">
              <a:avLst/>
            </a:prstGeom>
          </p:spPr>
        </p:pic>
        <p:cxnSp>
          <p:nvCxnSpPr>
            <p:cNvPr id="11" name="Straight Arrow Connector 10"/>
            <p:cNvCxnSpPr/>
            <p:nvPr/>
          </p:nvCxnSpPr>
          <p:spPr>
            <a:xfrm flipH="1">
              <a:off x="6177278" y="4630783"/>
              <a:ext cx="12293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445829" y="4399950"/>
              <a:ext cx="1072730" cy="461665"/>
            </a:xfrm>
            <a:prstGeom prst="rect">
              <a:avLst/>
            </a:prstGeom>
            <a:noFill/>
          </p:spPr>
          <p:txBody>
            <a:bodyPr wrap="none" rtlCol="0">
              <a:spAutoFit/>
            </a:bodyPr>
            <a:lstStyle/>
            <a:p>
              <a:r>
                <a:rPr lang="en-US" sz="2400" dirty="0" smtClean="0"/>
                <a:t>Handle</a:t>
              </a:r>
              <a:endParaRPr lang="en-US" sz="2400" dirty="0"/>
            </a:p>
          </p:txBody>
        </p:sp>
      </p:grpSp>
    </p:spTree>
    <p:extLst>
      <p:ext uri="{BB962C8B-B14F-4D97-AF65-F5344CB8AC3E}">
        <p14:creationId xmlns:p14="http://schemas.microsoft.com/office/powerpoint/2010/main" val="958983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5" name="Content Placeholder 2"/>
          <p:cNvSpPr>
            <a:spLocks noGrp="1"/>
          </p:cNvSpPr>
          <p:nvPr>
            <p:ph idx="1"/>
          </p:nvPr>
        </p:nvSpPr>
        <p:spPr>
          <a:xfrm>
            <a:off x="463552" y="1905000"/>
            <a:ext cx="10600688" cy="4648200"/>
          </a:xfrm>
        </p:spPr>
        <p:txBody>
          <a:bodyPr/>
          <a:lstStyle/>
          <a:p>
            <a:r>
              <a:rPr lang="en-US" dirty="0" smtClean="0"/>
              <a:t>Topology of material interfaces</a:t>
            </a:r>
          </a:p>
          <a:p>
            <a:pPr lvl="1"/>
            <a:r>
              <a:rPr lang="en-US" dirty="0" smtClean="0"/>
              <a:t>2-labels: </a:t>
            </a:r>
            <a:r>
              <a:rPr lang="en-US" dirty="0"/>
              <a:t>number and genus (# handles) of boundary surface</a:t>
            </a:r>
            <a:endParaRPr lang="en-US" dirty="0" smtClean="0"/>
          </a:p>
          <a:p>
            <a:pPr lvl="1"/>
            <a:r>
              <a:rPr lang="en-US" dirty="0" smtClean="0"/>
              <a:t>Multiple labels: number/genus </a:t>
            </a:r>
            <a:r>
              <a:rPr lang="en-US" dirty="0"/>
              <a:t>of </a:t>
            </a:r>
            <a:r>
              <a:rPr lang="en-US" dirty="0" smtClean="0"/>
              <a:t>surfaces bounding each label</a:t>
            </a:r>
            <a:endParaRPr lang="en-US" dirty="0"/>
          </a:p>
        </p:txBody>
      </p:sp>
      <p:sp>
        <p:nvSpPr>
          <p:cNvPr id="18" name="TextBox 17"/>
          <p:cNvSpPr txBox="1"/>
          <p:nvPr/>
        </p:nvSpPr>
        <p:spPr>
          <a:xfrm>
            <a:off x="3335491" y="5142249"/>
            <a:ext cx="1866837" cy="707886"/>
          </a:xfrm>
          <a:prstGeom prst="rect">
            <a:avLst/>
          </a:prstGeom>
          <a:noFill/>
        </p:spPr>
        <p:txBody>
          <a:bodyPr wrap="square" rtlCol="0">
            <a:spAutoFit/>
          </a:bodyPr>
          <a:lstStyle/>
          <a:p>
            <a:pPr algn="r"/>
            <a:r>
              <a:rPr lang="en-US" sz="2000" dirty="0" smtClean="0"/>
              <a:t>Surface components</a:t>
            </a:r>
            <a:endParaRPr lang="en-US" sz="2000" dirty="0"/>
          </a:p>
        </p:txBody>
      </p:sp>
      <p:sp>
        <p:nvSpPr>
          <p:cNvPr id="19" name="TextBox 18"/>
          <p:cNvSpPr txBox="1"/>
          <p:nvPr/>
        </p:nvSpPr>
        <p:spPr>
          <a:xfrm>
            <a:off x="4401018" y="5832474"/>
            <a:ext cx="801310" cy="400110"/>
          </a:xfrm>
          <a:prstGeom prst="rect">
            <a:avLst/>
          </a:prstGeom>
          <a:noFill/>
        </p:spPr>
        <p:txBody>
          <a:bodyPr wrap="none" rtlCol="0">
            <a:spAutoFit/>
          </a:bodyPr>
          <a:lstStyle/>
          <a:p>
            <a:r>
              <a:rPr lang="en-US" sz="2000" dirty="0" smtClean="0"/>
              <a:t>genus</a:t>
            </a:r>
            <a:endParaRPr lang="en-US" sz="2000" dirty="0"/>
          </a:p>
        </p:txBody>
      </p:sp>
      <p:sp>
        <p:nvSpPr>
          <p:cNvPr id="23" name="TextBox 22"/>
          <p:cNvSpPr txBox="1"/>
          <p:nvPr/>
        </p:nvSpPr>
        <p:spPr>
          <a:xfrm>
            <a:off x="5920797" y="5308964"/>
            <a:ext cx="340158" cy="461665"/>
          </a:xfrm>
          <a:prstGeom prst="rect">
            <a:avLst/>
          </a:prstGeom>
          <a:noFill/>
        </p:spPr>
        <p:txBody>
          <a:bodyPr wrap="none" rtlCol="0">
            <a:spAutoFit/>
          </a:bodyPr>
          <a:lstStyle/>
          <a:p>
            <a:r>
              <a:rPr lang="en-US" sz="2400" dirty="0" smtClean="0"/>
              <a:t>1</a:t>
            </a:r>
            <a:endParaRPr lang="en-US" sz="2400" dirty="0"/>
          </a:p>
        </p:txBody>
      </p:sp>
      <p:sp>
        <p:nvSpPr>
          <p:cNvPr id="24" name="TextBox 23"/>
          <p:cNvSpPr txBox="1"/>
          <p:nvPr/>
        </p:nvSpPr>
        <p:spPr>
          <a:xfrm>
            <a:off x="5926895" y="5821135"/>
            <a:ext cx="340158" cy="461665"/>
          </a:xfrm>
          <a:prstGeom prst="rect">
            <a:avLst/>
          </a:prstGeom>
          <a:noFill/>
        </p:spPr>
        <p:txBody>
          <a:bodyPr wrap="none" rtlCol="0">
            <a:spAutoFit/>
          </a:bodyPr>
          <a:lstStyle/>
          <a:p>
            <a:r>
              <a:rPr lang="en-US" sz="2400" dirty="0" smtClean="0"/>
              <a:t>2</a:t>
            </a:r>
            <a:endParaRPr lang="en-US" sz="2400" dirty="0"/>
          </a:p>
        </p:txBody>
      </p:sp>
      <p:sp>
        <p:nvSpPr>
          <p:cNvPr id="25" name="TextBox 24"/>
          <p:cNvSpPr txBox="1"/>
          <p:nvPr/>
        </p:nvSpPr>
        <p:spPr>
          <a:xfrm>
            <a:off x="7923156" y="5308964"/>
            <a:ext cx="340158" cy="461665"/>
          </a:xfrm>
          <a:prstGeom prst="rect">
            <a:avLst/>
          </a:prstGeom>
          <a:noFill/>
        </p:spPr>
        <p:txBody>
          <a:bodyPr wrap="none" rtlCol="0">
            <a:spAutoFit/>
          </a:bodyPr>
          <a:lstStyle/>
          <a:p>
            <a:r>
              <a:rPr lang="en-US" sz="2400" dirty="0" smtClean="0"/>
              <a:t>1</a:t>
            </a:r>
            <a:endParaRPr lang="en-US" sz="2400" dirty="0"/>
          </a:p>
        </p:txBody>
      </p:sp>
      <p:sp>
        <p:nvSpPr>
          <p:cNvPr id="26" name="TextBox 25"/>
          <p:cNvSpPr txBox="1"/>
          <p:nvPr/>
        </p:nvSpPr>
        <p:spPr>
          <a:xfrm>
            <a:off x="7923156" y="5821135"/>
            <a:ext cx="340158" cy="461665"/>
          </a:xfrm>
          <a:prstGeom prst="rect">
            <a:avLst/>
          </a:prstGeom>
          <a:noFill/>
        </p:spPr>
        <p:txBody>
          <a:bodyPr wrap="none" rtlCol="0">
            <a:spAutoFit/>
          </a:bodyPr>
          <a:lstStyle/>
          <a:p>
            <a:r>
              <a:rPr lang="en-US" sz="2400" dirty="0" smtClean="0"/>
              <a:t>0</a:t>
            </a:r>
            <a:endParaRPr lang="en-US" sz="2400" dirty="0"/>
          </a:p>
        </p:txBody>
      </p:sp>
      <p:sp>
        <p:nvSpPr>
          <p:cNvPr id="27" name="TextBox 26"/>
          <p:cNvSpPr txBox="1"/>
          <p:nvPr/>
        </p:nvSpPr>
        <p:spPr>
          <a:xfrm>
            <a:off x="9919417" y="5308964"/>
            <a:ext cx="340158" cy="461665"/>
          </a:xfrm>
          <a:prstGeom prst="rect">
            <a:avLst/>
          </a:prstGeom>
          <a:noFill/>
        </p:spPr>
        <p:txBody>
          <a:bodyPr wrap="none" rtlCol="0">
            <a:spAutoFit/>
          </a:bodyPr>
          <a:lstStyle/>
          <a:p>
            <a:r>
              <a:rPr lang="en-US" sz="2400" dirty="0" smtClean="0"/>
              <a:t>1</a:t>
            </a:r>
            <a:endParaRPr lang="en-US" sz="2400" dirty="0"/>
          </a:p>
        </p:txBody>
      </p:sp>
      <p:sp>
        <p:nvSpPr>
          <p:cNvPr id="28" name="TextBox 27"/>
          <p:cNvSpPr txBox="1"/>
          <p:nvPr/>
        </p:nvSpPr>
        <p:spPr>
          <a:xfrm>
            <a:off x="9919417" y="5821135"/>
            <a:ext cx="340158" cy="461665"/>
          </a:xfrm>
          <a:prstGeom prst="rect">
            <a:avLst/>
          </a:prstGeom>
          <a:noFill/>
        </p:spPr>
        <p:txBody>
          <a:bodyPr wrap="none" rtlCol="0">
            <a:spAutoFit/>
          </a:bodyPr>
          <a:lstStyle/>
          <a:p>
            <a:r>
              <a:rPr lang="en-US" sz="2400" dirty="0" smtClean="0"/>
              <a:t>0</a:t>
            </a:r>
            <a:endParaRPr lang="en-US" sz="2400" dirty="0"/>
          </a:p>
        </p:txBody>
      </p:sp>
      <p:pic>
        <p:nvPicPr>
          <p:cNvPr id="31" name="Picture 30" descr="blue01.png"/>
          <p:cNvPicPr>
            <a:picLocks noChangeAspect="1"/>
          </p:cNvPicPr>
          <p:nvPr/>
        </p:nvPicPr>
        <p:blipFill rotWithShape="1">
          <a:blip r:embed="rId3" cstate="print">
            <a:extLst>
              <a:ext uri="{28A0092B-C50C-407E-A947-70E740481C1C}">
                <a14:useLocalDpi xmlns:a14="http://schemas.microsoft.com/office/drawing/2010/main" val="0"/>
              </a:ext>
            </a:extLst>
          </a:blip>
          <a:srcRect l="14537" t="11958" r="14978" b="12605"/>
          <a:stretch/>
        </p:blipFill>
        <p:spPr>
          <a:xfrm>
            <a:off x="4929242" y="3909709"/>
            <a:ext cx="2144921" cy="1313846"/>
          </a:xfrm>
          <a:prstGeom prst="rect">
            <a:avLst/>
          </a:prstGeom>
        </p:spPr>
      </p:pic>
      <p:pic>
        <p:nvPicPr>
          <p:cNvPr id="34" name="Picture 33" descr="red0.png"/>
          <p:cNvPicPr>
            <a:picLocks noChangeAspect="1"/>
          </p:cNvPicPr>
          <p:nvPr/>
        </p:nvPicPr>
        <p:blipFill rotWithShape="1">
          <a:blip r:embed="rId4" cstate="print">
            <a:extLst>
              <a:ext uri="{28A0092B-C50C-407E-A947-70E740481C1C}">
                <a14:useLocalDpi xmlns:a14="http://schemas.microsoft.com/office/drawing/2010/main" val="0"/>
              </a:ext>
            </a:extLst>
          </a:blip>
          <a:srcRect l="22529" t="21559" r="24096" b="15642"/>
          <a:stretch/>
        </p:blipFill>
        <p:spPr>
          <a:xfrm>
            <a:off x="6943419" y="3833067"/>
            <a:ext cx="2178658" cy="1467129"/>
          </a:xfrm>
          <a:prstGeom prst="rect">
            <a:avLst/>
          </a:prstGeom>
        </p:spPr>
      </p:pic>
      <p:pic>
        <p:nvPicPr>
          <p:cNvPr id="35" name="Picture 34" descr="gray0.png"/>
          <p:cNvPicPr>
            <a:picLocks noChangeAspect="1"/>
          </p:cNvPicPr>
          <p:nvPr/>
        </p:nvPicPr>
        <p:blipFill rotWithShape="1">
          <a:blip r:embed="rId5" cstate="print">
            <a:extLst>
              <a:ext uri="{28A0092B-C50C-407E-A947-70E740481C1C}">
                <a14:useLocalDpi xmlns:a14="http://schemas.microsoft.com/office/drawing/2010/main" val="0"/>
              </a:ext>
            </a:extLst>
          </a:blip>
          <a:srcRect l="17414" t="17644" r="19935" b="12581"/>
          <a:stretch/>
        </p:blipFill>
        <p:spPr>
          <a:xfrm>
            <a:off x="8896501" y="3748632"/>
            <a:ext cx="2250197" cy="1434282"/>
          </a:xfrm>
          <a:prstGeom prst="rect">
            <a:avLst/>
          </a:prstGeom>
        </p:spPr>
      </p:pic>
      <p:grpSp>
        <p:nvGrpSpPr>
          <p:cNvPr id="6" name="Group 5"/>
          <p:cNvGrpSpPr/>
          <p:nvPr/>
        </p:nvGrpSpPr>
        <p:grpSpPr>
          <a:xfrm>
            <a:off x="1034113" y="3909709"/>
            <a:ext cx="2358275" cy="2519559"/>
            <a:chOff x="2211325" y="3273552"/>
            <a:chExt cx="1930907" cy="2062963"/>
          </a:xfrm>
        </p:grpSpPr>
        <p:pic>
          <p:nvPicPr>
            <p:cNvPr id="33" name="Picture 32" descr="global0.png"/>
            <p:cNvPicPr>
              <a:picLocks noChangeAspect="1"/>
            </p:cNvPicPr>
            <p:nvPr/>
          </p:nvPicPr>
          <p:blipFill rotWithShape="1">
            <a:blip r:embed="rId6" cstate="print">
              <a:extLst>
                <a:ext uri="{28A0092B-C50C-407E-A947-70E740481C1C}">
                  <a14:useLocalDpi xmlns:a14="http://schemas.microsoft.com/office/drawing/2010/main" val="0"/>
                </a:ext>
              </a:extLst>
            </a:blip>
            <a:srcRect l="18176" t="21526" r="20228" b="16366"/>
            <a:stretch/>
          </p:blipFill>
          <p:spPr>
            <a:xfrm>
              <a:off x="2310577" y="3332145"/>
              <a:ext cx="1700093" cy="981098"/>
            </a:xfrm>
            <a:prstGeom prst="rect">
              <a:avLst/>
            </a:prstGeom>
          </p:spPr>
        </p:pic>
        <p:sp>
          <p:nvSpPr>
            <p:cNvPr id="3" name="Rectangle 2"/>
            <p:cNvSpPr/>
            <p:nvPr/>
          </p:nvSpPr>
          <p:spPr>
            <a:xfrm>
              <a:off x="2211325" y="3273552"/>
              <a:ext cx="1930907" cy="206296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p:cNvCxnSpPr/>
          <p:nvPr/>
        </p:nvCxnSpPr>
        <p:spPr>
          <a:xfrm>
            <a:off x="4063256" y="5821135"/>
            <a:ext cx="7406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470516" y="4854223"/>
            <a:ext cx="1026243" cy="369332"/>
          </a:xfrm>
          <a:prstGeom prst="rect">
            <a:avLst/>
          </a:prstGeom>
          <a:noFill/>
        </p:spPr>
        <p:txBody>
          <a:bodyPr wrap="none" rtlCol="0">
            <a:spAutoFit/>
          </a:bodyPr>
          <a:lstStyle/>
          <a:p>
            <a:r>
              <a:rPr lang="en-US" dirty="0" smtClean="0"/>
              <a:t>(outside)</a:t>
            </a:r>
            <a:endParaRPr lang="en-US" dirty="0"/>
          </a:p>
        </p:txBody>
      </p:sp>
      <p:pic>
        <p:nvPicPr>
          <p:cNvPr id="9" name="Picture 8" descr="cut.png"/>
          <p:cNvPicPr>
            <a:picLocks noChangeAspect="1"/>
          </p:cNvPicPr>
          <p:nvPr/>
        </p:nvPicPr>
        <p:blipFill rotWithShape="1">
          <a:blip r:embed="rId7" cstate="print">
            <a:extLst>
              <a:ext uri="{28A0092B-C50C-407E-A947-70E740481C1C}">
                <a14:useLocalDpi xmlns:a14="http://schemas.microsoft.com/office/drawing/2010/main" val="0"/>
              </a:ext>
            </a:extLst>
          </a:blip>
          <a:srcRect l="17549" t="21133" r="22783" b="23151"/>
          <a:stretch/>
        </p:blipFill>
        <p:spPr>
          <a:xfrm>
            <a:off x="1222304" y="5213321"/>
            <a:ext cx="2020302" cy="1205461"/>
          </a:xfrm>
          <a:prstGeom prst="rect">
            <a:avLst/>
          </a:prstGeom>
        </p:spPr>
      </p:pic>
    </p:spTree>
    <p:extLst>
      <p:ext uri="{BB962C8B-B14F-4D97-AF65-F5344CB8AC3E}">
        <p14:creationId xmlns:p14="http://schemas.microsoft.com/office/powerpoint/2010/main" val="420319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P spid="25" grpId="0"/>
      <p:bldP spid="26" grpId="0"/>
      <p:bldP spid="27" grpId="0"/>
      <p:bldP spid="2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5" name="Content Placeholder 2"/>
          <p:cNvSpPr>
            <a:spLocks noGrp="1"/>
          </p:cNvSpPr>
          <p:nvPr>
            <p:ph idx="1"/>
          </p:nvPr>
        </p:nvSpPr>
        <p:spPr>
          <a:xfrm>
            <a:off x="463552" y="1905000"/>
            <a:ext cx="10600688" cy="4648200"/>
          </a:xfrm>
        </p:spPr>
        <p:txBody>
          <a:bodyPr/>
          <a:lstStyle/>
          <a:p>
            <a:r>
              <a:rPr lang="en-US" dirty="0" smtClean="0"/>
              <a:t>Many applications require topologically correct reconstructions</a:t>
            </a:r>
          </a:p>
          <a:p>
            <a:pPr lvl="1"/>
            <a:r>
              <a:rPr lang="en-US" dirty="0" smtClean="0"/>
              <a:t>Mesh simplification, surface mapping, physical simulation</a:t>
            </a:r>
          </a:p>
        </p:txBody>
      </p:sp>
      <p:graphicFrame>
        <p:nvGraphicFramePr>
          <p:cNvPr id="4" name="Object 3"/>
          <p:cNvGraphicFramePr>
            <a:graphicFrameLocks noChangeAspect="1"/>
          </p:cNvGraphicFramePr>
          <p:nvPr>
            <p:extLst>
              <p:ext uri="{D42A27DB-BD31-4B8C-83A1-F6EECF244321}">
                <p14:modId xmlns:p14="http://schemas.microsoft.com/office/powerpoint/2010/main" val="3431140769"/>
              </p:ext>
            </p:extLst>
          </p:nvPr>
        </p:nvGraphicFramePr>
        <p:xfrm>
          <a:off x="7720186" y="3801295"/>
          <a:ext cx="4395140" cy="2158441"/>
        </p:xfrm>
        <a:graphic>
          <a:graphicData uri="http://schemas.openxmlformats.org/presentationml/2006/ole">
            <mc:AlternateContent xmlns:mc="http://schemas.openxmlformats.org/markup-compatibility/2006">
              <mc:Choice xmlns:v="urn:schemas-microsoft-com:vml" Requires="v">
                <p:oleObj spid="_x0000_s54328" name="Image" r:id="rId4" imgW="13625280" imgH="6285600" progId="Photoshop.Image.16">
                  <p:embed/>
                </p:oleObj>
              </mc:Choice>
              <mc:Fallback>
                <p:oleObj name="Image" r:id="rId4" imgW="13625280" imgH="6285600" progId="Photoshop.Image.16">
                  <p:embed/>
                  <p:pic>
                    <p:nvPicPr>
                      <p:cNvPr id="0" name=""/>
                      <p:cNvPicPr/>
                      <p:nvPr/>
                    </p:nvPicPr>
                    <p:blipFill>
                      <a:blip r:embed="rId5"/>
                      <a:stretch>
                        <a:fillRect/>
                      </a:stretch>
                    </p:blipFill>
                    <p:spPr>
                      <a:xfrm>
                        <a:off x="7720186" y="3801295"/>
                        <a:ext cx="4395140" cy="2158441"/>
                      </a:xfrm>
                      <a:prstGeom prst="rect">
                        <a:avLst/>
                      </a:prstGeom>
                    </p:spPr>
                  </p:pic>
                </p:oleObj>
              </mc:Fallback>
            </mc:AlternateContent>
          </a:graphicData>
        </a:graphic>
      </p:graphicFrame>
      <p:grpSp>
        <p:nvGrpSpPr>
          <p:cNvPr id="6" name="Group 5"/>
          <p:cNvGrpSpPr/>
          <p:nvPr/>
        </p:nvGrpSpPr>
        <p:grpSpPr>
          <a:xfrm>
            <a:off x="3643163" y="3788469"/>
            <a:ext cx="3737119" cy="2171267"/>
            <a:chOff x="3976686" y="3788469"/>
            <a:chExt cx="3737119" cy="2171267"/>
          </a:xfrm>
        </p:grpSpPr>
        <p:graphicFrame>
          <p:nvGraphicFramePr>
            <p:cNvPr id="7" name="Object 6"/>
            <p:cNvGraphicFramePr>
              <a:graphicFrameLocks noChangeAspect="1"/>
            </p:cNvGraphicFramePr>
            <p:nvPr>
              <p:extLst>
                <p:ext uri="{D42A27DB-BD31-4B8C-83A1-F6EECF244321}">
                  <p14:modId xmlns:p14="http://schemas.microsoft.com/office/powerpoint/2010/main" val="3737751865"/>
                </p:ext>
              </p:extLst>
            </p:nvPr>
          </p:nvGraphicFramePr>
          <p:xfrm>
            <a:off x="3976686" y="3788469"/>
            <a:ext cx="1807875" cy="2171267"/>
          </p:xfrm>
          <a:graphic>
            <a:graphicData uri="http://schemas.openxmlformats.org/presentationml/2006/ole">
              <mc:AlternateContent xmlns:mc="http://schemas.openxmlformats.org/markup-compatibility/2006">
                <mc:Choice xmlns:v="urn:schemas-microsoft-com:vml" Requires="v">
                  <p:oleObj spid="_x0000_s54329" name="Image" r:id="rId6" imgW="5371200" imgH="6450480" progId="Photoshop.Image.8">
                    <p:embed/>
                  </p:oleObj>
                </mc:Choice>
                <mc:Fallback>
                  <p:oleObj name="Image" r:id="rId6" imgW="5371200" imgH="6450480" progId="Photoshop.Image.8">
                    <p:embed/>
                    <p:pic>
                      <p:nvPicPr>
                        <p:cNvPr id="0" name=""/>
                        <p:cNvPicPr/>
                        <p:nvPr/>
                      </p:nvPicPr>
                      <p:blipFill>
                        <a:blip r:embed="rId7"/>
                        <a:stretch>
                          <a:fillRect/>
                        </a:stretch>
                      </p:blipFill>
                      <p:spPr>
                        <a:xfrm>
                          <a:off x="3976686" y="3788469"/>
                          <a:ext cx="1807875" cy="2171267"/>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8174322"/>
                </p:ext>
              </p:extLst>
            </p:nvPr>
          </p:nvGraphicFramePr>
          <p:xfrm>
            <a:off x="5833252" y="3801295"/>
            <a:ext cx="1880553" cy="2158441"/>
          </p:xfrm>
          <a:graphic>
            <a:graphicData uri="http://schemas.openxmlformats.org/presentationml/2006/ole">
              <mc:AlternateContent xmlns:mc="http://schemas.openxmlformats.org/markup-compatibility/2006">
                <mc:Choice xmlns:v="urn:schemas-microsoft-com:vml" Requires="v">
                  <p:oleObj spid="_x0000_s54330" name="Image" r:id="rId8" imgW="5587200" imgH="6412680" progId="Photoshop.Image.8">
                    <p:embed/>
                  </p:oleObj>
                </mc:Choice>
                <mc:Fallback>
                  <p:oleObj name="Image" r:id="rId8" imgW="5587200" imgH="6412680" progId="Photoshop.Image.8">
                    <p:embed/>
                    <p:pic>
                      <p:nvPicPr>
                        <p:cNvPr id="0" name=""/>
                        <p:cNvPicPr/>
                        <p:nvPr/>
                      </p:nvPicPr>
                      <p:blipFill>
                        <a:blip r:embed="rId9"/>
                        <a:stretch>
                          <a:fillRect/>
                        </a:stretch>
                      </p:blipFill>
                      <p:spPr>
                        <a:xfrm>
                          <a:off x="5833252" y="3801295"/>
                          <a:ext cx="1880553" cy="2158441"/>
                        </a:xfrm>
                        <a:prstGeom prst="rect">
                          <a:avLst/>
                        </a:prstGeom>
                      </p:spPr>
                    </p:pic>
                  </p:oleObj>
                </mc:Fallback>
              </mc:AlternateContent>
            </a:graphicData>
          </a:graphic>
        </p:graphicFrame>
      </p:grpSp>
      <p:sp>
        <p:nvSpPr>
          <p:cNvPr id="9" name="TextBox 8"/>
          <p:cNvSpPr txBox="1"/>
          <p:nvPr/>
        </p:nvSpPr>
        <p:spPr>
          <a:xfrm>
            <a:off x="4426736" y="6043114"/>
            <a:ext cx="2388987" cy="369332"/>
          </a:xfrm>
          <a:prstGeom prst="rect">
            <a:avLst/>
          </a:prstGeom>
          <a:noFill/>
        </p:spPr>
        <p:txBody>
          <a:bodyPr wrap="none" rtlCol="0">
            <a:spAutoFit/>
          </a:bodyPr>
          <a:lstStyle/>
          <a:p>
            <a:r>
              <a:rPr lang="en-US" dirty="0" smtClean="0"/>
              <a:t>Simplification </a:t>
            </a:r>
            <a:r>
              <a:rPr lang="en-US" sz="1600" dirty="0" smtClean="0"/>
              <a:t>[Wood 04]</a:t>
            </a:r>
            <a:endParaRPr lang="en-US" sz="1600" dirty="0"/>
          </a:p>
        </p:txBody>
      </p:sp>
      <p:sp>
        <p:nvSpPr>
          <p:cNvPr id="10" name="TextBox 9"/>
          <p:cNvSpPr txBox="1"/>
          <p:nvPr/>
        </p:nvSpPr>
        <p:spPr>
          <a:xfrm>
            <a:off x="8506562" y="6043114"/>
            <a:ext cx="2483116" cy="369332"/>
          </a:xfrm>
          <a:prstGeom prst="rect">
            <a:avLst/>
          </a:prstGeom>
          <a:noFill/>
        </p:spPr>
        <p:txBody>
          <a:bodyPr wrap="none" rtlCol="0">
            <a:spAutoFit/>
          </a:bodyPr>
          <a:lstStyle/>
          <a:p>
            <a:r>
              <a:rPr lang="en-US" dirty="0" smtClean="0"/>
              <a:t>Surface mapping </a:t>
            </a:r>
            <a:r>
              <a:rPr lang="en-US" sz="1600" dirty="0" smtClean="0"/>
              <a:t>[Yao 09]</a:t>
            </a:r>
            <a:endParaRPr lang="en-US" sz="1600" dirty="0"/>
          </a:p>
        </p:txBody>
      </p:sp>
    </p:spTree>
    <p:extLst>
      <p:ext uri="{BB962C8B-B14F-4D97-AF65-F5344CB8AC3E}">
        <p14:creationId xmlns:p14="http://schemas.microsoft.com/office/powerpoint/2010/main" val="1469833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works</a:t>
            </a:r>
            <a:endParaRPr lang="en-US" dirty="0"/>
          </a:p>
        </p:txBody>
      </p:sp>
      <p:sp>
        <p:nvSpPr>
          <p:cNvPr id="3" name="Content Placeholder 2"/>
          <p:cNvSpPr>
            <a:spLocks noGrp="1"/>
          </p:cNvSpPr>
          <p:nvPr>
            <p:ph idx="1"/>
          </p:nvPr>
        </p:nvSpPr>
        <p:spPr>
          <a:xfrm>
            <a:off x="463553" y="1905000"/>
            <a:ext cx="6242047" cy="4648200"/>
          </a:xfrm>
        </p:spPr>
        <p:txBody>
          <a:bodyPr/>
          <a:lstStyle/>
          <a:p>
            <a:r>
              <a:rPr lang="en-US" dirty="0" smtClean="0"/>
              <a:t>Reconstructing material interfaces</a:t>
            </a:r>
          </a:p>
          <a:p>
            <a:pPr lvl="1"/>
            <a:r>
              <a:rPr lang="en-US" dirty="0"/>
              <a:t>Surface tracking </a:t>
            </a:r>
            <a:endParaRPr lang="en-US" dirty="0" smtClean="0"/>
          </a:p>
          <a:p>
            <a:pPr lvl="1"/>
            <a:r>
              <a:rPr lang="en-US" dirty="0" smtClean="0"/>
              <a:t>From labelled volumes</a:t>
            </a:r>
          </a:p>
          <a:p>
            <a:pPr lvl="1"/>
            <a:r>
              <a:rPr lang="en-US" dirty="0" smtClean="0"/>
              <a:t>From cross-sections</a:t>
            </a:r>
            <a:endParaRPr lang="en-US" dirty="0"/>
          </a:p>
        </p:txBody>
      </p:sp>
      <p:sp>
        <p:nvSpPr>
          <p:cNvPr id="24" name="Content Placeholder 2"/>
          <p:cNvSpPr txBox="1">
            <a:spLocks/>
          </p:cNvSpPr>
          <p:nvPr/>
        </p:nvSpPr>
        <p:spPr bwMode="auto">
          <a:xfrm>
            <a:off x="463553" y="5484591"/>
            <a:ext cx="7559859" cy="10686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ts val="600"/>
              </a:spcBef>
              <a:spcAft>
                <a:spcPts val="600"/>
              </a:spcAft>
              <a:buClr>
                <a:srgbClr val="FF9900"/>
              </a:buClr>
              <a:buSzPct val="110000"/>
              <a:buChar char="•"/>
              <a:defRPr sz="2800">
                <a:solidFill>
                  <a:srgbClr val="000000"/>
                </a:solidFill>
                <a:latin typeface="+mn-lt"/>
                <a:ea typeface="+mn-ea"/>
                <a:cs typeface="+mn-cs"/>
              </a:defRPr>
            </a:lvl1pPr>
            <a:lvl2pPr marL="742950" indent="-285750" algn="l" rtl="0" eaLnBrk="1" fontAlgn="base" hangingPunct="1">
              <a:lnSpc>
                <a:spcPct val="110000"/>
              </a:lnSpc>
              <a:spcBef>
                <a:spcPts val="600"/>
              </a:spcBef>
              <a:spcAft>
                <a:spcPts val="600"/>
              </a:spcAft>
              <a:buClr>
                <a:srgbClr val="FF9900"/>
              </a:buClr>
              <a:buSzPct val="110000"/>
              <a:buFont typeface="Arial" charset="0"/>
              <a:buChar char="–"/>
              <a:defRPr sz="2400">
                <a:solidFill>
                  <a:srgbClr val="000000"/>
                </a:solidFill>
                <a:latin typeface="+mn-lt"/>
              </a:defRPr>
            </a:lvl2pPr>
            <a:lvl3pPr marL="1143000" indent="-228600" algn="l" rtl="0" eaLnBrk="1" fontAlgn="base" hangingPunct="1">
              <a:lnSpc>
                <a:spcPct val="110000"/>
              </a:lnSpc>
              <a:spcBef>
                <a:spcPts val="600"/>
              </a:spcBef>
              <a:spcAft>
                <a:spcPts val="600"/>
              </a:spcAft>
              <a:buClr>
                <a:srgbClr val="FF9900"/>
              </a:buClr>
              <a:buSzPct val="110000"/>
              <a:buChar char="•"/>
              <a:defRPr sz="1800">
                <a:solidFill>
                  <a:srgbClr val="000000"/>
                </a:solidFill>
                <a:latin typeface="+mn-lt"/>
              </a:defRPr>
            </a:lvl3pPr>
            <a:lvl4pPr marL="16002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4pPr>
            <a:lvl5pPr marL="20574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5pPr>
            <a:lvl6pPr marL="25146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6pPr>
            <a:lvl7pPr marL="29718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7pPr>
            <a:lvl8pPr marL="34290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8pPr>
            <a:lvl9pPr marL="38862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9pPr>
          </a:lstStyle>
          <a:p>
            <a:endParaRPr lang="en-US" kern="0" dirty="0"/>
          </a:p>
        </p:txBody>
      </p:sp>
    </p:spTree>
    <p:extLst>
      <p:ext uri="{BB962C8B-B14F-4D97-AF65-F5344CB8AC3E}">
        <p14:creationId xmlns:p14="http://schemas.microsoft.com/office/powerpoint/2010/main" val="2881526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works</a:t>
            </a:r>
            <a:endParaRPr lang="en-US" dirty="0"/>
          </a:p>
        </p:txBody>
      </p:sp>
      <p:sp>
        <p:nvSpPr>
          <p:cNvPr id="3" name="Content Placeholder 2"/>
          <p:cNvSpPr>
            <a:spLocks noGrp="1"/>
          </p:cNvSpPr>
          <p:nvPr>
            <p:ph idx="1"/>
          </p:nvPr>
        </p:nvSpPr>
        <p:spPr>
          <a:xfrm>
            <a:off x="463553" y="1905000"/>
            <a:ext cx="6242047" cy="4648200"/>
          </a:xfrm>
        </p:spPr>
        <p:txBody>
          <a:bodyPr/>
          <a:lstStyle/>
          <a:p>
            <a:r>
              <a:rPr lang="en-US" dirty="0" smtClean="0"/>
              <a:t>Reconstructing material interfaces</a:t>
            </a:r>
          </a:p>
          <a:p>
            <a:pPr lvl="1"/>
            <a:r>
              <a:rPr lang="en-US" dirty="0">
                <a:solidFill>
                  <a:schemeClr val="bg1">
                    <a:lumMod val="85000"/>
                  </a:schemeClr>
                </a:solidFill>
              </a:rPr>
              <a:t>Surface tracking </a:t>
            </a:r>
            <a:endParaRPr lang="en-US" dirty="0" smtClean="0">
              <a:solidFill>
                <a:schemeClr val="bg1">
                  <a:lumMod val="85000"/>
                </a:schemeClr>
              </a:solidFill>
            </a:endParaRPr>
          </a:p>
          <a:p>
            <a:pPr lvl="1"/>
            <a:r>
              <a:rPr lang="en-US" dirty="0" smtClean="0">
                <a:solidFill>
                  <a:schemeClr val="bg1">
                    <a:lumMod val="85000"/>
                  </a:schemeClr>
                </a:solidFill>
              </a:rPr>
              <a:t>From labelled volumes</a:t>
            </a:r>
          </a:p>
          <a:p>
            <a:pPr lvl="1"/>
            <a:r>
              <a:rPr lang="en-US" dirty="0" smtClean="0"/>
              <a:t>From cross-sections</a:t>
            </a:r>
            <a:endParaRPr lang="en-US" dirty="0"/>
          </a:p>
        </p:txBody>
      </p:sp>
      <p:sp>
        <p:nvSpPr>
          <p:cNvPr id="24" name="Content Placeholder 2"/>
          <p:cNvSpPr txBox="1">
            <a:spLocks/>
          </p:cNvSpPr>
          <p:nvPr/>
        </p:nvSpPr>
        <p:spPr bwMode="auto">
          <a:xfrm>
            <a:off x="463553" y="5484591"/>
            <a:ext cx="7559859" cy="10686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ts val="600"/>
              </a:spcBef>
              <a:spcAft>
                <a:spcPts val="600"/>
              </a:spcAft>
              <a:buClr>
                <a:srgbClr val="FF9900"/>
              </a:buClr>
              <a:buSzPct val="110000"/>
              <a:buChar char="•"/>
              <a:defRPr sz="2800">
                <a:solidFill>
                  <a:srgbClr val="000000"/>
                </a:solidFill>
                <a:latin typeface="+mn-lt"/>
                <a:ea typeface="+mn-ea"/>
                <a:cs typeface="+mn-cs"/>
              </a:defRPr>
            </a:lvl1pPr>
            <a:lvl2pPr marL="742950" indent="-285750" algn="l" rtl="0" eaLnBrk="1" fontAlgn="base" hangingPunct="1">
              <a:lnSpc>
                <a:spcPct val="110000"/>
              </a:lnSpc>
              <a:spcBef>
                <a:spcPts val="600"/>
              </a:spcBef>
              <a:spcAft>
                <a:spcPts val="600"/>
              </a:spcAft>
              <a:buClr>
                <a:srgbClr val="FF9900"/>
              </a:buClr>
              <a:buSzPct val="110000"/>
              <a:buFont typeface="Arial" charset="0"/>
              <a:buChar char="–"/>
              <a:defRPr sz="2400">
                <a:solidFill>
                  <a:srgbClr val="000000"/>
                </a:solidFill>
                <a:latin typeface="+mn-lt"/>
              </a:defRPr>
            </a:lvl2pPr>
            <a:lvl3pPr marL="1143000" indent="-228600" algn="l" rtl="0" eaLnBrk="1" fontAlgn="base" hangingPunct="1">
              <a:lnSpc>
                <a:spcPct val="110000"/>
              </a:lnSpc>
              <a:spcBef>
                <a:spcPts val="600"/>
              </a:spcBef>
              <a:spcAft>
                <a:spcPts val="600"/>
              </a:spcAft>
              <a:buClr>
                <a:srgbClr val="FF9900"/>
              </a:buClr>
              <a:buSzPct val="110000"/>
              <a:buChar char="•"/>
              <a:defRPr sz="1800">
                <a:solidFill>
                  <a:srgbClr val="000000"/>
                </a:solidFill>
                <a:latin typeface="+mn-lt"/>
              </a:defRPr>
            </a:lvl3pPr>
            <a:lvl4pPr marL="16002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4pPr>
            <a:lvl5pPr marL="2057400" indent="-228600" algn="l" rtl="0" eaLnBrk="1" fontAlgn="base" hangingPunct="1">
              <a:lnSpc>
                <a:spcPct val="110000"/>
              </a:lnSpc>
              <a:spcBef>
                <a:spcPts val="600"/>
              </a:spcBef>
              <a:spcAft>
                <a:spcPts val="600"/>
              </a:spcAft>
              <a:buClr>
                <a:srgbClr val="FF9900"/>
              </a:buClr>
              <a:buSzPct val="110000"/>
              <a:buFont typeface="Arial" charset="0"/>
              <a:buChar char="›"/>
              <a:defRPr sz="1800">
                <a:solidFill>
                  <a:srgbClr val="000000"/>
                </a:solidFill>
                <a:latin typeface="+mn-lt"/>
              </a:defRPr>
            </a:lvl5pPr>
            <a:lvl6pPr marL="25146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6pPr>
            <a:lvl7pPr marL="29718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7pPr>
            <a:lvl8pPr marL="34290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8pPr>
            <a:lvl9pPr marL="3886200" indent="-228600" algn="l" rtl="0" eaLnBrk="1" fontAlgn="base" hangingPunct="1">
              <a:lnSpc>
                <a:spcPct val="110000"/>
              </a:lnSpc>
              <a:spcBef>
                <a:spcPts val="600"/>
              </a:spcBef>
              <a:spcAft>
                <a:spcPts val="600"/>
              </a:spcAft>
              <a:buClr>
                <a:srgbClr val="FF9900"/>
              </a:buClr>
              <a:buSzPct val="110000"/>
              <a:buFont typeface="Arial" charset="0"/>
              <a:buChar char="›"/>
              <a:defRPr sz="1600">
                <a:solidFill>
                  <a:srgbClr val="000000"/>
                </a:solidFill>
                <a:latin typeface="+mn-lt"/>
              </a:defRPr>
            </a:lvl9pPr>
          </a:lstStyle>
          <a:p>
            <a:endParaRPr lang="en-US" kern="0" dirty="0"/>
          </a:p>
        </p:txBody>
      </p:sp>
      <p:graphicFrame>
        <p:nvGraphicFramePr>
          <p:cNvPr id="6" name="Object 5"/>
          <p:cNvGraphicFramePr>
            <a:graphicFrameLocks noChangeAspect="1"/>
          </p:cNvGraphicFramePr>
          <p:nvPr>
            <p:extLst>
              <p:ext uri="{D42A27DB-BD31-4B8C-83A1-F6EECF244321}">
                <p14:modId xmlns:p14="http://schemas.microsoft.com/office/powerpoint/2010/main" val="1755195643"/>
              </p:ext>
            </p:extLst>
          </p:nvPr>
        </p:nvGraphicFramePr>
        <p:xfrm>
          <a:off x="9323650" y="1975868"/>
          <a:ext cx="2074996" cy="1753553"/>
        </p:xfrm>
        <a:graphic>
          <a:graphicData uri="http://schemas.openxmlformats.org/presentationml/2006/ole">
            <mc:AlternateContent xmlns:mc="http://schemas.openxmlformats.org/markup-compatibility/2006">
              <mc:Choice xmlns:v="urn:schemas-microsoft-com:vml" Requires="v">
                <p:oleObj spid="_x0000_s28896" name="Image" r:id="rId6" imgW="6640920" imgH="5612400" progId="Photoshop.Image.16">
                  <p:embed/>
                </p:oleObj>
              </mc:Choice>
              <mc:Fallback>
                <p:oleObj name="Image" r:id="rId6" imgW="6640920" imgH="5612400" progId="Photoshop.Image.16">
                  <p:embed/>
                  <p:pic>
                    <p:nvPicPr>
                      <p:cNvPr id="0" name=""/>
                      <p:cNvPicPr/>
                      <p:nvPr/>
                    </p:nvPicPr>
                    <p:blipFill>
                      <a:blip r:embed="rId7"/>
                      <a:stretch>
                        <a:fillRect/>
                      </a:stretch>
                    </p:blipFill>
                    <p:spPr>
                      <a:xfrm>
                        <a:off x="9323650" y="1975868"/>
                        <a:ext cx="2074996" cy="175355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454688221"/>
              </p:ext>
            </p:extLst>
          </p:nvPr>
        </p:nvGraphicFramePr>
        <p:xfrm>
          <a:off x="8033157" y="4687661"/>
          <a:ext cx="2074996" cy="1753553"/>
        </p:xfrm>
        <a:graphic>
          <a:graphicData uri="http://schemas.openxmlformats.org/presentationml/2006/ole">
            <mc:AlternateContent xmlns:mc="http://schemas.openxmlformats.org/markup-compatibility/2006">
              <mc:Choice xmlns:v="urn:schemas-microsoft-com:vml" Requires="v">
                <p:oleObj spid="_x0000_s28897" name="Image" r:id="rId8" imgW="6640920" imgH="5612400" progId="Photoshop.Image.16">
                  <p:embed/>
                </p:oleObj>
              </mc:Choice>
              <mc:Fallback>
                <p:oleObj name="Image" r:id="rId8" imgW="6640920" imgH="5612400" progId="Photoshop.Image.16">
                  <p:embed/>
                  <p:pic>
                    <p:nvPicPr>
                      <p:cNvPr id="0" name=""/>
                      <p:cNvPicPr/>
                      <p:nvPr/>
                    </p:nvPicPr>
                    <p:blipFill>
                      <a:blip r:embed="rId9"/>
                      <a:stretch>
                        <a:fillRect/>
                      </a:stretch>
                    </p:blipFill>
                    <p:spPr>
                      <a:xfrm>
                        <a:off x="8033157" y="4687661"/>
                        <a:ext cx="2074996" cy="1753553"/>
                      </a:xfrm>
                      <a:prstGeom prst="rect">
                        <a:avLst/>
                      </a:prstGeom>
                    </p:spPr>
                  </p:pic>
                </p:oleObj>
              </mc:Fallback>
            </mc:AlternateContent>
          </a:graphicData>
        </a:graphic>
      </p:graphicFrame>
      <p:pic>
        <p:nvPicPr>
          <p:cNvPr id="8" name="mapmovie.mov"/>
          <p:cNvPicPr/>
          <p:nvPr>
            <a:videoFile r:link="rId3"/>
            <p:extLst>
              <p:ext uri="{DAA4B4D4-6D71-4841-9C94-3DE7FCFB9230}">
                <p14:media xmlns:p14="http://schemas.microsoft.com/office/powerpoint/2010/main" r:embed="rId2"/>
              </p:ext>
            </p:extLst>
          </p:nvPr>
        </p:nvPicPr>
        <p:blipFill>
          <a:blip r:embed="rId10">
            <a:extLst/>
          </a:blip>
          <a:stretch>
            <a:fillRect/>
          </a:stretch>
        </p:blipFill>
        <p:spPr>
          <a:xfrm>
            <a:off x="6368716" y="1975868"/>
            <a:ext cx="1731118" cy="1731118"/>
          </a:xfrm>
          <a:prstGeom prst="rect">
            <a:avLst/>
          </a:prstGeom>
        </p:spPr>
      </p:pic>
      <p:sp>
        <p:nvSpPr>
          <p:cNvPr id="5" name="Right Arrow 4"/>
          <p:cNvSpPr/>
          <p:nvPr/>
        </p:nvSpPr>
        <p:spPr>
          <a:xfrm>
            <a:off x="8529299" y="2917008"/>
            <a:ext cx="547014" cy="27010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Right Arrow 9"/>
          <p:cNvSpPr/>
          <p:nvPr/>
        </p:nvSpPr>
        <p:spPr>
          <a:xfrm rot="7118369">
            <a:off x="9603865" y="4461524"/>
            <a:ext cx="547014" cy="27010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p:cNvSpPr txBox="1"/>
          <p:nvPr/>
        </p:nvSpPr>
        <p:spPr>
          <a:xfrm>
            <a:off x="6256764" y="3833191"/>
            <a:ext cx="1955022" cy="369332"/>
          </a:xfrm>
          <a:prstGeom prst="rect">
            <a:avLst/>
          </a:prstGeom>
          <a:noFill/>
        </p:spPr>
        <p:txBody>
          <a:bodyPr wrap="none" rtlCol="0">
            <a:spAutoFit/>
          </a:bodyPr>
          <a:lstStyle/>
          <a:p>
            <a:r>
              <a:rPr lang="en-US" dirty="0" smtClean="0"/>
              <a:t>3D MRI/CT volume</a:t>
            </a:r>
            <a:endParaRPr lang="en-US" dirty="0"/>
          </a:p>
        </p:txBody>
      </p:sp>
      <p:sp>
        <p:nvSpPr>
          <p:cNvPr id="12" name="TextBox 11"/>
          <p:cNvSpPr txBox="1"/>
          <p:nvPr/>
        </p:nvSpPr>
        <p:spPr>
          <a:xfrm>
            <a:off x="9498201" y="3833191"/>
            <a:ext cx="2110065" cy="369332"/>
          </a:xfrm>
          <a:prstGeom prst="rect">
            <a:avLst/>
          </a:prstGeom>
          <a:noFill/>
        </p:spPr>
        <p:txBody>
          <a:bodyPr wrap="none" rtlCol="0">
            <a:spAutoFit/>
          </a:bodyPr>
          <a:lstStyle/>
          <a:p>
            <a:r>
              <a:rPr lang="en-US" dirty="0" smtClean="0"/>
              <a:t>Segmented 2D slices</a:t>
            </a:r>
            <a:endParaRPr lang="en-US" dirty="0"/>
          </a:p>
        </p:txBody>
      </p:sp>
      <p:sp>
        <p:nvSpPr>
          <p:cNvPr id="13" name="TextBox 12"/>
          <p:cNvSpPr txBox="1"/>
          <p:nvPr/>
        </p:nvSpPr>
        <p:spPr>
          <a:xfrm>
            <a:off x="6230541" y="5290732"/>
            <a:ext cx="2119420" cy="923330"/>
          </a:xfrm>
          <a:prstGeom prst="rect">
            <a:avLst/>
          </a:prstGeom>
          <a:noFill/>
        </p:spPr>
        <p:txBody>
          <a:bodyPr wrap="square" rtlCol="0">
            <a:spAutoFit/>
          </a:bodyPr>
          <a:lstStyle/>
          <a:p>
            <a:r>
              <a:rPr lang="en-US" dirty="0" smtClean="0"/>
              <a:t>Reconstructed material interface</a:t>
            </a:r>
          </a:p>
          <a:p>
            <a:r>
              <a:rPr lang="en-US" sz="1600" dirty="0" smtClean="0"/>
              <a:t>[</a:t>
            </a:r>
            <a:r>
              <a:rPr lang="en-US" sz="1600" dirty="0" err="1" smtClean="0"/>
              <a:t>Bermano</a:t>
            </a:r>
            <a:r>
              <a:rPr lang="en-US" sz="1600" dirty="0" smtClean="0"/>
              <a:t> 11]</a:t>
            </a:r>
            <a:endParaRPr lang="en-US" dirty="0"/>
          </a:p>
        </p:txBody>
      </p:sp>
      <p:grpSp>
        <p:nvGrpSpPr>
          <p:cNvPr id="14" name="Group 152"/>
          <p:cNvGrpSpPr/>
          <p:nvPr/>
        </p:nvGrpSpPr>
        <p:grpSpPr>
          <a:xfrm>
            <a:off x="8210940" y="2348435"/>
            <a:ext cx="1001604" cy="619249"/>
            <a:chOff x="0" y="0"/>
            <a:chExt cx="8016306" cy="4956139"/>
          </a:xfrm>
        </p:grpSpPr>
        <p:sp>
          <p:nvSpPr>
            <p:cNvPr id="15" name="Shape 150"/>
            <p:cNvSpPr/>
            <p:nvPr/>
          </p:nvSpPr>
          <p:spPr>
            <a:xfrm>
              <a:off x="1601463" y="462267"/>
              <a:ext cx="6271035" cy="3914105"/>
            </a:xfrm>
            <a:custGeom>
              <a:avLst/>
              <a:gdLst/>
              <a:ahLst/>
              <a:cxnLst>
                <a:cxn ang="0">
                  <a:pos x="wd2" y="hd2"/>
                </a:cxn>
                <a:cxn ang="5400000">
                  <a:pos x="wd2" y="hd2"/>
                </a:cxn>
                <a:cxn ang="10800000">
                  <a:pos x="wd2" y="hd2"/>
                </a:cxn>
                <a:cxn ang="16200000">
                  <a:pos x="wd2" y="hd2"/>
                </a:cxn>
              </a:cxnLst>
              <a:rect l="0" t="0" r="r" b="b"/>
              <a:pathLst>
                <a:path w="21600" h="21600" extrusionOk="0">
                  <a:moveTo>
                    <a:pt x="19213" y="21600"/>
                  </a:moveTo>
                  <a:lnTo>
                    <a:pt x="20255" y="21572"/>
                  </a:lnTo>
                  <a:lnTo>
                    <a:pt x="21425" y="16913"/>
                  </a:lnTo>
                  <a:lnTo>
                    <a:pt x="21600" y="12850"/>
                  </a:lnTo>
                  <a:lnTo>
                    <a:pt x="15235" y="9507"/>
                  </a:lnTo>
                  <a:lnTo>
                    <a:pt x="13906" y="3850"/>
                  </a:lnTo>
                  <a:lnTo>
                    <a:pt x="6271" y="0"/>
                  </a:lnTo>
                  <a:lnTo>
                    <a:pt x="0" y="6167"/>
                  </a:lnTo>
                  <a:lnTo>
                    <a:pt x="6376" y="13781"/>
                  </a:lnTo>
                  <a:lnTo>
                    <a:pt x="10782" y="14172"/>
                  </a:lnTo>
                  <a:lnTo>
                    <a:pt x="14040" y="15975"/>
                  </a:lnTo>
                  <a:lnTo>
                    <a:pt x="19213" y="21600"/>
                  </a:lnTo>
                  <a:close/>
                </a:path>
              </a:pathLst>
            </a:custGeom>
            <a:solidFill>
              <a:srgbClr val="FFFFFF"/>
            </a:solidFill>
            <a:ln w="12700" cap="flat">
              <a:noFill/>
              <a:miter lim="400000"/>
            </a:ln>
            <a:effectLst/>
          </p:spPr>
          <p:txBody>
            <a:bodyPr wrap="square" lIns="0" tIns="0" rIns="0" bIns="0" numCol="1" anchor="ctr">
              <a:noAutofit/>
            </a:bodyPr>
            <a:lstStyle/>
            <a:p>
              <a:pPr lvl="0">
                <a:defRPr sz="3200"/>
              </a:pPr>
              <a:endParaRPr/>
            </a:p>
          </p:txBody>
        </p:sp>
        <p:pic>
          <p:nvPicPr>
            <p:cNvPr id="16" name="Hand-with-computer-mouse.gif"/>
            <p:cNvPicPr/>
            <p:nvPr/>
          </p:nvPicPr>
          <p:blipFill>
            <a:blip r:embed="rId11">
              <a:extLst/>
            </a:blip>
            <a:srcRect/>
            <a:stretch>
              <a:fillRect/>
            </a:stretch>
          </p:blipFill>
          <p:spPr>
            <a:xfrm>
              <a:off x="0" y="0"/>
              <a:ext cx="8016307" cy="4956140"/>
            </a:xfrm>
            <a:prstGeom prst="rect">
              <a:avLst/>
            </a:prstGeom>
            <a:ln w="12700" cap="flat">
              <a:noFill/>
              <a:miter lim="400000"/>
            </a:ln>
            <a:effectLst/>
          </p:spPr>
        </p:pic>
      </p:grpSp>
      <p:pic>
        <p:nvPicPr>
          <p:cNvPr id="17" name="computer-notebook-laptop-small-outline-cartoon.png"/>
          <p:cNvPicPr/>
          <p:nvPr/>
        </p:nvPicPr>
        <p:blipFill>
          <a:blip r:embed="rId12">
            <a:extLst/>
          </a:blip>
          <a:stretch>
            <a:fillRect/>
          </a:stretch>
        </p:blipFill>
        <p:spPr>
          <a:xfrm>
            <a:off x="10021815" y="4390118"/>
            <a:ext cx="865934" cy="991409"/>
          </a:xfrm>
          <a:prstGeom prst="rect">
            <a:avLst/>
          </a:prstGeom>
          <a:ln w="12700" cap="flat">
            <a:noFill/>
            <a:miter lim="400000"/>
          </a:ln>
          <a:effectLst/>
        </p:spPr>
      </p:pic>
    </p:spTree>
    <p:extLst>
      <p:ext uri="{BB962C8B-B14F-4D97-AF65-F5344CB8AC3E}">
        <p14:creationId xmlns:p14="http://schemas.microsoft.com/office/powerpoint/2010/main" val="2404122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9" fill="hold" display="0">
                  <p:stCondLst>
                    <p:cond delay="indefinite"/>
                  </p:stCondLst>
                </p:cTn>
                <p:tgtEl>
                  <p:spTgt spid="8"/>
                </p:tgtEl>
              </p:cMediaNode>
            </p:video>
          </p:childTnLst>
        </p:cTn>
      </p:par>
    </p:tnLst>
    <p:bldLst>
      <p:bldP spid="5" grpId="0" animBg="1"/>
      <p:bldP spid="10" grpId="0" animBg="1"/>
      <p:bldP spid="9" grpId="0"/>
      <p:bldP spid="12" grpId="0"/>
      <p:bldP spid="13" grpId="0"/>
    </p:bldLst>
  </p:timing>
</p:sld>
</file>

<file path=ppt/theme/theme1.xml><?xml version="1.0" encoding="utf-8"?>
<a:theme xmlns:a="http://schemas.openxmlformats.org/drawingml/2006/main" name="Default Theme">
  <a:themeElements>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FFFFFF"/>
        </a:dk2>
        <a:lt2>
          <a:srgbClr val="FFCC33"/>
        </a:lt2>
        <a:accent1>
          <a:srgbClr val="FF6633"/>
        </a:accent1>
        <a:accent2>
          <a:srgbClr val="B9D300"/>
        </a:accent2>
        <a:accent3>
          <a:srgbClr val="FFFFFF"/>
        </a:accent3>
        <a:accent4>
          <a:srgbClr val="000000"/>
        </a:accent4>
        <a:accent5>
          <a:srgbClr val="FFB8AD"/>
        </a:accent5>
        <a:accent6>
          <a:srgbClr val="A7BF00"/>
        </a:accent6>
        <a:hlink>
          <a:srgbClr val="62BD19"/>
        </a:hlink>
        <a:folHlink>
          <a:srgbClr val="99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25057</TotalTime>
  <Words>3598</Words>
  <Application>Microsoft Office PowerPoint</Application>
  <PresentationFormat>Widescreen</PresentationFormat>
  <Paragraphs>393</Paragraphs>
  <Slides>40</Slides>
  <Notes>40</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6" baseType="lpstr">
      <vt:lpstr>宋体</vt:lpstr>
      <vt:lpstr>Arial</vt:lpstr>
      <vt:lpstr>Calibri</vt:lpstr>
      <vt:lpstr>Cambria Math</vt:lpstr>
      <vt:lpstr>Default Theme</vt:lpstr>
      <vt:lpstr>Image</vt:lpstr>
      <vt:lpstr>Topology-controlled reconstruction of  multi-labelled domains from cross-sections</vt:lpstr>
      <vt:lpstr>Introduction</vt:lpstr>
      <vt:lpstr>Introduction</vt:lpstr>
      <vt:lpstr>Introduction</vt:lpstr>
      <vt:lpstr>Introduction</vt:lpstr>
      <vt:lpstr>Introduction</vt:lpstr>
      <vt:lpstr>Introduction</vt:lpstr>
      <vt:lpstr>Related works</vt:lpstr>
      <vt:lpstr>Related works</vt:lpstr>
      <vt:lpstr>Related works</vt:lpstr>
      <vt:lpstr>Related works</vt:lpstr>
      <vt:lpstr>Related works</vt:lpstr>
      <vt:lpstr>Our work</vt:lpstr>
      <vt:lpstr>Our work</vt:lpstr>
      <vt:lpstr>Technical contributions</vt:lpstr>
      <vt:lpstr>Divide-and-conquer</vt:lpstr>
      <vt:lpstr>Divide-and-conquer</vt:lpstr>
      <vt:lpstr>Divide-and-conquer</vt:lpstr>
      <vt:lpstr>Divide-and-conquer</vt:lpstr>
      <vt:lpstr>2-Labels: Level sets</vt:lpstr>
      <vt:lpstr>2-Labels: Level sets</vt:lpstr>
      <vt:lpstr>2-Labels: Level sets</vt:lpstr>
      <vt:lpstr>2-Labels: Level sets</vt:lpstr>
      <vt:lpstr>2-Labels: Level sets</vt:lpstr>
      <vt:lpstr>2-Labels: Level sets</vt:lpstr>
      <vt:lpstr>n-labels: Interface sets</vt:lpstr>
      <vt:lpstr>n-labels: Interface sets</vt:lpstr>
      <vt:lpstr>n-labels: Interface sets</vt:lpstr>
      <vt:lpstr>n-labels: Interface sets</vt:lpstr>
      <vt:lpstr>n-labels: Interface sets</vt:lpstr>
      <vt:lpstr>n-labels: Interface sets</vt:lpstr>
      <vt:lpstr>n-labels: Interface sets</vt:lpstr>
      <vt:lpstr>Vector function</vt:lpstr>
      <vt:lpstr>Examples</vt:lpstr>
      <vt:lpstr>Examples</vt:lpstr>
      <vt:lpstr>Examples</vt:lpstr>
      <vt:lpstr>Interaction</vt:lpstr>
      <vt:lpstr>Summary </vt:lpstr>
      <vt:lpstr>Future work</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 Yajie</dc:creator>
  <cp:lastModifiedBy>Zhiyang</cp:lastModifiedBy>
  <cp:revision>1259</cp:revision>
  <dcterms:created xsi:type="dcterms:W3CDTF">2016-06-28T02:27:10Z</dcterms:created>
  <dcterms:modified xsi:type="dcterms:W3CDTF">2017-07-30T05:59:37Z</dcterms:modified>
</cp:coreProperties>
</file>